
<file path=[Content_Types].xml><?xml version="1.0" encoding="utf-8"?>
<Types xmlns="http://schemas.openxmlformats.org/package/2006/content-types">
  <Default Extension="bin" ContentType="image/png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61" r:id="rId2"/>
    <p:sldId id="332" r:id="rId3"/>
    <p:sldId id="356" r:id="rId4"/>
    <p:sldId id="416" r:id="rId5"/>
    <p:sldId id="381" r:id="rId6"/>
    <p:sldId id="476" r:id="rId7"/>
    <p:sldId id="477" r:id="rId8"/>
    <p:sldId id="380" r:id="rId9"/>
    <p:sldId id="374" r:id="rId10"/>
    <p:sldId id="413" r:id="rId11"/>
    <p:sldId id="414" r:id="rId12"/>
    <p:sldId id="455" r:id="rId13"/>
    <p:sldId id="474" r:id="rId14"/>
    <p:sldId id="457" r:id="rId15"/>
    <p:sldId id="389" r:id="rId16"/>
    <p:sldId id="418" r:id="rId17"/>
    <p:sldId id="501" r:id="rId18"/>
    <p:sldId id="503" r:id="rId19"/>
    <p:sldId id="502" r:id="rId20"/>
    <p:sldId id="456" r:id="rId21"/>
    <p:sldId id="449" r:id="rId22"/>
    <p:sldId id="466" r:id="rId23"/>
    <p:sldId id="468" r:id="rId24"/>
    <p:sldId id="390" r:id="rId25"/>
    <p:sldId id="491" r:id="rId26"/>
    <p:sldId id="475" r:id="rId27"/>
    <p:sldId id="392" r:id="rId28"/>
    <p:sldId id="393" r:id="rId29"/>
    <p:sldId id="394" r:id="rId30"/>
    <p:sldId id="395" r:id="rId31"/>
    <p:sldId id="396" r:id="rId32"/>
    <p:sldId id="453" r:id="rId33"/>
    <p:sldId id="469" r:id="rId34"/>
    <p:sldId id="478" r:id="rId35"/>
    <p:sldId id="471" r:id="rId36"/>
    <p:sldId id="492" r:id="rId37"/>
    <p:sldId id="470" r:id="rId38"/>
    <p:sldId id="479" r:id="rId39"/>
    <p:sldId id="480" r:id="rId40"/>
    <p:sldId id="481" r:id="rId41"/>
    <p:sldId id="482" r:id="rId42"/>
    <p:sldId id="459" r:id="rId43"/>
    <p:sldId id="484" r:id="rId44"/>
    <p:sldId id="494" r:id="rId45"/>
    <p:sldId id="486" r:id="rId46"/>
    <p:sldId id="464" r:id="rId47"/>
    <p:sldId id="485" r:id="rId48"/>
    <p:sldId id="489" r:id="rId49"/>
    <p:sldId id="504" r:id="rId50"/>
    <p:sldId id="505" r:id="rId51"/>
    <p:sldId id="506" r:id="rId52"/>
    <p:sldId id="495" r:id="rId53"/>
    <p:sldId id="496" r:id="rId54"/>
    <p:sldId id="497" r:id="rId55"/>
    <p:sldId id="487" r:id="rId56"/>
    <p:sldId id="462" r:id="rId57"/>
    <p:sldId id="499" r:id="rId58"/>
    <p:sldId id="498" r:id="rId59"/>
    <p:sldId id="500" r:id="rId60"/>
    <p:sldId id="445" r:id="rId61"/>
    <p:sldId id="446" r:id="rId62"/>
    <p:sldId id="260" r:id="rId63"/>
  </p:sldIdLst>
  <p:sldSz cx="12188825" cy="6858000"/>
  <p:notesSz cx="6797675" cy="9926638"/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BA520"/>
    <a:srgbClr val="FF8D02"/>
    <a:srgbClr val="FFFFFF"/>
    <a:srgbClr val="000000"/>
    <a:srgbClr val="002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 autoAdjust="0"/>
    <p:restoredTop sz="93416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200" y="472"/>
      </p:cViewPr>
      <p:guideLst>
        <p:guide orient="horz" pos="432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249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226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10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918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0401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036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GAM’s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6082674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6536223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4" name="Date_DateCustomA">
            <a:extLst>
              <a:ext uri="{FF2B5EF4-FFF2-40B4-BE49-F238E27FC236}">
                <a16:creationId xmlns:a16="http://schemas.microsoft.com/office/drawing/2014/main" id="{14D87F86-752A-834E-8D65-D14F3392A0F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GAM’s</a:t>
            </a:r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B6D-DADB-414C-AD36-CD783DE99C0E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F4404-2B9E-9B42-A1D0-F128D41F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78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6E8E-EBAF-E04A-A3FF-33179969794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745B-1101-324D-9A52-13B9F181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22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6E8E-EBAF-E04A-A3FF-33179969794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745B-1101-324D-9A52-13B9F181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72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5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1" y="1681163"/>
            <a:ext cx="5156443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1" y="2505075"/>
            <a:ext cx="51564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6E8E-EBAF-E04A-A3FF-33179969794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745B-1101-324D-9A52-13B9F181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5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7074556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Date_DateCustomA">
            <a:extLst>
              <a:ext uri="{FF2B5EF4-FFF2-40B4-BE49-F238E27FC236}">
                <a16:creationId xmlns:a16="http://schemas.microsoft.com/office/drawing/2014/main" id="{91DF8922-1EC6-CA44-9D14-45F49AB185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Statistical and geospatial modelling </a:t>
            </a:r>
          </a:p>
          <a:p>
            <a:pPr marL="0" marR="0" lvl="0" indent="0" algn="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GAM’s</a:t>
            </a:r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12138603" name="SecondaryLogo_sort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Statistical and geospatial modelling 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GAM’s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22/09/2022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83" r:id="rId21"/>
    <p:sldLayoutId id="2147483684" r:id="rId22"/>
    <p:sldLayoutId id="2147483685" r:id="rId23"/>
    <p:sldLayoutId id="2147483686" r:id="rId24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tiff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E2102A-39B0-1542-B485-5224679D9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844" y="315913"/>
            <a:ext cx="10224319" cy="2983955"/>
          </a:xfrm>
        </p:spPr>
        <p:txBody>
          <a:bodyPr anchor="b"/>
          <a:lstStyle/>
          <a:p>
            <a:r>
              <a:rPr lang="en-GB" cap="none" dirty="0"/>
              <a:t>GENERALIZED ADDITIVE MODELS</a:t>
            </a:r>
            <a:endParaRPr lang="en-GB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63417-3320-5B4A-958E-53C345EB5E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en-GB" sz="2400" dirty="0"/>
              <a:t>Alejandro Ordonez</a:t>
            </a:r>
          </a:p>
          <a:p>
            <a:r>
              <a:rPr lang="en-GB" sz="1600" dirty="0"/>
              <a:t>Assistant Professor - Department of Bioscience </a:t>
            </a:r>
          </a:p>
          <a:p>
            <a:r>
              <a:rPr lang="en-GB" sz="1600" dirty="0"/>
              <a:t>Section for Ecoinformatics &amp; Biodiversity</a:t>
            </a:r>
          </a:p>
          <a:p>
            <a:r>
              <a:rPr lang="en-GB" sz="1600" dirty="0" err="1"/>
              <a:t>Center</a:t>
            </a:r>
            <a:r>
              <a:rPr lang="en-GB" sz="1600" dirty="0"/>
              <a:t>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672853-FC03-9B4A-980A-E355F30A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Dealing with non-linearities and complex effects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B5244-75B1-1A40-AD6B-46EF2C05B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72368-24E3-8441-AC34-F30E26156BBE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7384367-D60F-FA47-BDF6-2EA6F1749BA3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699493" y="2468887"/>
                <a:ext cx="3465673" cy="3428676"/>
              </a:xfrm>
              <a:solidFill>
                <a:schemeClr val="accent2"/>
              </a:solidFill>
            </p:spPr>
            <p:txBody>
              <a:bodyPr/>
              <a:lstStyle/>
              <a:p>
                <a:pPr algn="ctr"/>
                <a:r>
                  <a:rPr lang="en-GB" sz="2400" b="1" dirty="0">
                    <a:solidFill>
                      <a:schemeClr val="bg1"/>
                    </a:solidFill>
                  </a:rPr>
                  <a:t>Extend the model</a:t>
                </a:r>
              </a:p>
              <a:p>
                <a:pPr indent="-180000" algn="ctr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indent="-180000" algn="ctr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indent="-180000" algn="ctr"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Adding interaction terms: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indent="-180000" algn="ctr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indent="-180000" algn="ctr"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Adding exponential effects: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7384367-D60F-FA47-BDF6-2EA6F1749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99493" y="2468887"/>
                <a:ext cx="3465673" cy="3428676"/>
              </a:xfrm>
              <a:blipFill>
                <a:blip r:embed="rId2"/>
                <a:stretch>
                  <a:fillRect t="-3321" r="-10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6">
                <a:extLst>
                  <a:ext uri="{FF2B5EF4-FFF2-40B4-BE49-F238E27FC236}">
                    <a16:creationId xmlns:a16="http://schemas.microsoft.com/office/drawing/2014/main" id="{915C1AA5-0BB3-3501-9224-4D0A067F4FB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58520" y="2462697"/>
                <a:ext cx="3465673" cy="34348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1" fontAlgn="base" hangingPunct="1">
                  <a:lnSpc>
                    <a:spcPct val="99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Char char="​"/>
                  <a:defRPr sz="20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2000" indent="-180000" algn="l" rtl="0" eaLnBrk="1" fontAlgn="base" hangingPunct="1">
                  <a:lnSpc>
                    <a:spcPct val="99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756000" indent="-180000" algn="l" rtl="0" eaLnBrk="1" fontAlgn="base" hangingPunct="1">
                  <a:lnSpc>
                    <a:spcPct val="99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152000" indent="-180000" algn="l" rtl="0" eaLnBrk="1" fontAlgn="base" hangingPunct="1">
                  <a:lnSpc>
                    <a:spcPct val="99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512000" indent="-180000" algn="l" rtl="0" eaLnBrk="1" fontAlgn="base" hangingPunct="1">
                  <a:lnSpc>
                    <a:spcPct val="99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1836000" indent="-180000" algn="l" rtl="0" eaLnBrk="1" fontAlgn="base" hangingPunct="1">
                  <a:lnSpc>
                    <a:spcPct val="99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1836000" indent="-180000" algn="l" rtl="0" eaLnBrk="1" fontAlgn="base" hangingPunct="1">
                  <a:lnSpc>
                    <a:spcPct val="99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1836000" indent="-180000" algn="l" rtl="0" eaLnBrk="1" fontAlgn="base" hangingPunct="1">
                  <a:lnSpc>
                    <a:spcPct val="99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1836000" indent="-180000" algn="l" rtl="0" eaLnBrk="1" fontAlgn="base" hangingPunct="1">
                  <a:lnSpc>
                    <a:spcPct val="99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ctr"/>
                <a:r>
                  <a:rPr lang="en-GB" sz="2400" b="1" kern="0" dirty="0">
                    <a:solidFill>
                      <a:schemeClr val="bg1"/>
                    </a:solidFill>
                  </a:rPr>
                  <a:t>Add more explanatory variables</a:t>
                </a:r>
              </a:p>
              <a:p>
                <a:pPr algn="ctr"/>
                <a:endParaRPr lang="en-GB" kern="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GB" kern="0" dirty="0">
                    <a:solidFill>
                      <a:schemeClr val="bg1"/>
                    </a:solidFill>
                  </a:rPr>
                  <a:t>New regression terms: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mr-IN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kern="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endParaRPr lang="en-US" sz="2400" kern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6">
                <a:extLst>
                  <a:ext uri="{FF2B5EF4-FFF2-40B4-BE49-F238E27FC236}">
                    <a16:creationId xmlns:a16="http://schemas.microsoft.com/office/drawing/2014/main" id="{915C1AA5-0BB3-3501-9224-4D0A067F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8520" y="2462697"/>
                <a:ext cx="3465673" cy="3434865"/>
              </a:xfrm>
              <a:prstGeom prst="rect">
                <a:avLst/>
              </a:prstGeom>
              <a:blipFill>
                <a:blip r:embed="rId3"/>
                <a:stretch>
                  <a:fillRect t="-2941" r="-219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6349D757-52F4-EB4D-032F-C63B15E7CC89}"/>
              </a:ext>
            </a:extLst>
          </p:cNvPr>
          <p:cNvSpPr txBox="1">
            <a:spLocks/>
          </p:cNvSpPr>
          <p:nvPr/>
        </p:nvSpPr>
        <p:spPr bwMode="auto">
          <a:xfrm>
            <a:off x="8017547" y="2468886"/>
            <a:ext cx="3465673" cy="342867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spcBef>
                <a:spcPts val="750"/>
              </a:spcBef>
              <a:buNone/>
            </a:pPr>
            <a:r>
              <a:rPr lang="en-GB" sz="2400" b="1" kern="0" dirty="0">
                <a:solidFill>
                  <a:schemeClr val="bg1"/>
                </a:solidFill>
              </a:rPr>
              <a:t>Transform the data</a:t>
            </a:r>
          </a:p>
          <a:p>
            <a:pPr marL="0" lvl="1" indent="0" algn="ctr">
              <a:spcBef>
                <a:spcPts val="750"/>
              </a:spcBef>
              <a:buNone/>
            </a:pPr>
            <a:r>
              <a:rPr lang="en-GB" sz="2400" b="1" kern="0" dirty="0">
                <a:solidFill>
                  <a:schemeClr val="bg1"/>
                </a:solidFill>
              </a:rPr>
              <a:t>[Log, Powers, roots]</a:t>
            </a:r>
          </a:p>
          <a:p>
            <a:pPr indent="-180000" algn="ctr">
              <a:buNone/>
            </a:pPr>
            <a:endParaRPr lang="en-GB" kern="0" dirty="0">
              <a:solidFill>
                <a:schemeClr val="bg1"/>
              </a:solidFill>
            </a:endParaRPr>
          </a:p>
          <a:p>
            <a:pPr indent="-180000" algn="ctr">
              <a:buNone/>
            </a:pPr>
            <a:r>
              <a:rPr lang="en-GB" kern="0" dirty="0">
                <a:solidFill>
                  <a:schemeClr val="bg1"/>
                </a:solidFill>
              </a:rPr>
              <a:t>Response variable: </a:t>
            </a:r>
            <a:r>
              <a:rPr lang="en-GB" i="1" kern="0" dirty="0">
                <a:solidFill>
                  <a:schemeClr val="bg1"/>
                </a:solidFill>
              </a:rPr>
              <a:t>Y</a:t>
            </a:r>
            <a:r>
              <a:rPr lang="en-GB" i="1" kern="0" baseline="-25000" dirty="0">
                <a:solidFill>
                  <a:schemeClr val="bg1"/>
                </a:solidFill>
              </a:rPr>
              <a:t>i</a:t>
            </a:r>
            <a:endParaRPr lang="en-GB" i="1" kern="0" dirty="0">
              <a:solidFill>
                <a:schemeClr val="bg1"/>
              </a:solidFill>
            </a:endParaRPr>
          </a:p>
          <a:p>
            <a:pPr indent="-180000" algn="ctr">
              <a:buNone/>
            </a:pPr>
            <a:endParaRPr lang="en-GB" kern="0" dirty="0">
              <a:solidFill>
                <a:schemeClr val="bg1"/>
              </a:solidFill>
            </a:endParaRPr>
          </a:p>
          <a:p>
            <a:pPr indent="-180000" algn="ctr">
              <a:buNone/>
            </a:pPr>
            <a:r>
              <a:rPr lang="en-GB" kern="0" dirty="0">
                <a:solidFill>
                  <a:schemeClr val="bg1"/>
                </a:solidFill>
              </a:rPr>
              <a:t>Predictors: </a:t>
            </a:r>
            <a:r>
              <a:rPr lang="en-GB" i="1" kern="0" dirty="0">
                <a:solidFill>
                  <a:schemeClr val="bg1"/>
                </a:solidFill>
              </a:rPr>
              <a:t>X</a:t>
            </a:r>
            <a:r>
              <a:rPr lang="en-GB" i="1" kern="0" baseline="-25000" dirty="0">
                <a:solidFill>
                  <a:schemeClr val="bg1"/>
                </a:solidFill>
              </a:rPr>
              <a:t>i</a:t>
            </a:r>
            <a:r>
              <a:rPr lang="en-GB" kern="0" dirty="0">
                <a:solidFill>
                  <a:schemeClr val="bg1"/>
                </a:solidFill>
              </a:rPr>
              <a:t>, </a:t>
            </a:r>
            <a:r>
              <a:rPr lang="en-GB" i="1" kern="0" dirty="0">
                <a:solidFill>
                  <a:schemeClr val="bg1"/>
                </a:solidFill>
              </a:rPr>
              <a:t>W</a:t>
            </a:r>
            <a:r>
              <a:rPr lang="en-GB" i="1" kern="0" baseline="-25000" dirty="0">
                <a:solidFill>
                  <a:schemeClr val="bg1"/>
                </a:solidFill>
              </a:rPr>
              <a:t>i</a:t>
            </a:r>
            <a:r>
              <a:rPr lang="en-GB" kern="0" dirty="0">
                <a:solidFill>
                  <a:schemeClr val="bg1"/>
                </a:solidFill>
              </a:rPr>
              <a:t>, </a:t>
            </a:r>
            <a:r>
              <a:rPr lang="en-GB" i="1" kern="0" dirty="0">
                <a:solidFill>
                  <a:schemeClr val="bg1"/>
                </a:solidFill>
              </a:rPr>
              <a:t>Z</a:t>
            </a:r>
            <a:r>
              <a:rPr lang="en-GB" i="1" kern="0" baseline="-25000" dirty="0">
                <a:solidFill>
                  <a:schemeClr val="bg1"/>
                </a:solidFill>
              </a:rPr>
              <a:t>i</a:t>
            </a:r>
          </a:p>
          <a:p>
            <a:pPr algn="ctr"/>
            <a:endParaRPr lang="en-US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752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B16E42-D2AF-6848-A316-2CF22E80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Generalized Additive Models as an alternative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46FF5-C832-9D46-A9EE-999C8DFD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054" y="1990742"/>
            <a:ext cx="4314582" cy="2797901"/>
          </a:xfrm>
        </p:spPr>
        <p:txBody>
          <a:bodyPr anchor="ctr"/>
          <a:lstStyle/>
          <a:p>
            <a:pPr algn="ctr"/>
            <a:r>
              <a:rPr lang="en-US" sz="3600" b="1" dirty="0"/>
              <a:t>Additive models…</a:t>
            </a:r>
          </a:p>
          <a:p>
            <a:pPr algn="ctr"/>
            <a:r>
              <a:rPr lang="en-GB" sz="2400" dirty="0"/>
              <a:t>allow for non-linear relationships between the response variable and multiple explanatory variables.</a:t>
            </a: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8BB22-937C-3B43-A0FC-313CB4FF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C38D-B08B-2E47-8451-7BF977C983D8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72A59-9542-FC4D-8703-1E460207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76" y="885000"/>
            <a:ext cx="5009387" cy="5009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3B06C6-84CE-1A8E-F410-BE3949FBE099}"/>
              </a:ext>
            </a:extLst>
          </p:cNvPr>
          <p:cNvSpPr txBox="1"/>
          <p:nvPr/>
        </p:nvSpPr>
        <p:spPr>
          <a:xfrm>
            <a:off x="927114" y="4586706"/>
            <a:ext cx="4878092" cy="95410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>
                <a:solidFill>
                  <a:schemeClr val="bg1"/>
                </a:solidFill>
              </a:rPr>
              <a:t>Based on </a:t>
            </a:r>
            <a:r>
              <a:rPr lang="en-GB" sz="2800" b="1" dirty="0">
                <a:solidFill>
                  <a:schemeClr val="bg1"/>
                </a:solidFill>
              </a:rPr>
              <a:t>Non-parametric smoothers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6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FA2E16-399B-CD1C-88F2-BCB6DBC51EE5}"/>
              </a:ext>
            </a:extLst>
          </p:cNvPr>
          <p:cNvSpPr/>
          <p:nvPr/>
        </p:nvSpPr>
        <p:spPr bwMode="auto">
          <a:xfrm>
            <a:off x="6998941" y="1726770"/>
            <a:ext cx="4145739" cy="3862758"/>
          </a:xfrm>
          <a:prstGeom prst="rect">
            <a:avLst/>
          </a:prstGeom>
          <a:solidFill>
            <a:schemeClr val="bg1">
              <a:lumMod val="9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3403C2-C7C7-1252-6A95-1D9B0817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45856"/>
            <a:ext cx="11556000" cy="752101"/>
          </a:xfrm>
        </p:spPr>
        <p:txBody>
          <a:bodyPr/>
          <a:lstStyle/>
          <a:p>
            <a:r>
              <a:rPr lang="en-GB" dirty="0"/>
              <a:t>Why not Polynomials?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0E8838-23EC-D627-5C6D-68A55CFC7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108574" cy="4521366"/>
          </a:xfrm>
        </p:spPr>
        <p:txBody>
          <a:bodyPr/>
          <a:lstStyle/>
          <a:p>
            <a:r>
              <a:rPr lang="en-GB" sz="2400" dirty="0"/>
              <a:t>​We can generate similar "smoothing" trends using polynomials.</a:t>
            </a:r>
          </a:p>
          <a:p>
            <a:r>
              <a:rPr lang="en-GB" sz="2400" dirty="0"/>
              <a:t>​</a:t>
            </a:r>
          </a:p>
          <a:p>
            <a:r>
              <a:rPr lang="en-GB" sz="2400" dirty="0"/>
              <a:t>​The issue comes when we want to make predictors, </a:t>
            </a:r>
            <a:r>
              <a:rPr lang="en-GB" sz="2400" b="1" i="1" dirty="0"/>
              <a:t>WHY</a:t>
            </a:r>
            <a:r>
              <a:rPr lang="en-GB" sz="2400" dirty="0"/>
              <a:t>?</a:t>
            </a:r>
          </a:p>
          <a:p>
            <a:pPr lvl="1"/>
            <a:r>
              <a:rPr lang="en-GB" b="1" dirty="0"/>
              <a:t>Runge's phenomenon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  polynomials ca not predict at the edge of the predictor's scale.</a:t>
            </a:r>
          </a:p>
          <a:p>
            <a:pPr lvl="1"/>
            <a:r>
              <a:rPr lang="en-GB" dirty="0"/>
              <a:t>Therefore, simply moving to higher-order polynomials doesn't always improve accuracy</a:t>
            </a:r>
            <a:endParaRPr lang="en-GB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B87D5-E821-C23D-1E1C-8635A610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3B7-5666-8F4B-9E58-21AD9B4D8E74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283E6C9-64AE-B690-9A4F-32050F9BE0E8}"/>
              </a:ext>
            </a:extLst>
          </p:cNvPr>
          <p:cNvSpPr/>
          <p:nvPr/>
        </p:nvSpPr>
        <p:spPr bwMode="auto">
          <a:xfrm>
            <a:off x="7129570" y="2773649"/>
            <a:ext cx="3898232" cy="1997731"/>
          </a:xfrm>
          <a:custGeom>
            <a:avLst/>
            <a:gdLst>
              <a:gd name="connsiteX0" fmla="*/ 0 w 3898232"/>
              <a:gd name="connsiteY0" fmla="*/ 1997731 h 1997731"/>
              <a:gd name="connsiteX1" fmla="*/ 467513 w 3898232"/>
              <a:gd name="connsiteY1" fmla="*/ 1427091 h 1997731"/>
              <a:gd name="connsiteX2" fmla="*/ 1045028 w 3898232"/>
              <a:gd name="connsiteY2" fmla="*/ 1798351 h 1997731"/>
              <a:gd name="connsiteX3" fmla="*/ 1739422 w 3898232"/>
              <a:gd name="connsiteY3" fmla="*/ 1358339 h 1997731"/>
              <a:gd name="connsiteX4" fmla="*/ 2035056 w 3898232"/>
              <a:gd name="connsiteY4" fmla="*/ 1337713 h 1997731"/>
              <a:gd name="connsiteX5" fmla="*/ 2681323 w 3898232"/>
              <a:gd name="connsiteY5" fmla="*/ 100180 h 1997731"/>
              <a:gd name="connsiteX6" fmla="*/ 3031958 w 3898232"/>
              <a:gd name="connsiteY6" fmla="*/ 120805 h 1997731"/>
              <a:gd name="connsiteX7" fmla="*/ 3485720 w 3898232"/>
              <a:gd name="connsiteY7" fmla="*/ 498940 h 1997731"/>
              <a:gd name="connsiteX8" fmla="*/ 3898232 w 3898232"/>
              <a:gd name="connsiteY8" fmla="*/ 608943 h 199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8232" h="1997731">
                <a:moveTo>
                  <a:pt x="0" y="1997731"/>
                </a:moveTo>
                <a:cubicBezTo>
                  <a:pt x="146671" y="1729026"/>
                  <a:pt x="293342" y="1460321"/>
                  <a:pt x="467513" y="1427091"/>
                </a:cubicBezTo>
                <a:cubicBezTo>
                  <a:pt x="641684" y="1393861"/>
                  <a:pt x="833043" y="1809810"/>
                  <a:pt x="1045028" y="1798351"/>
                </a:cubicBezTo>
                <a:cubicBezTo>
                  <a:pt x="1257013" y="1786892"/>
                  <a:pt x="1574417" y="1435112"/>
                  <a:pt x="1739422" y="1358339"/>
                </a:cubicBezTo>
                <a:cubicBezTo>
                  <a:pt x="1904427" y="1281566"/>
                  <a:pt x="1878073" y="1547406"/>
                  <a:pt x="2035056" y="1337713"/>
                </a:cubicBezTo>
                <a:cubicBezTo>
                  <a:pt x="2192039" y="1128020"/>
                  <a:pt x="2515173" y="302998"/>
                  <a:pt x="2681323" y="100180"/>
                </a:cubicBezTo>
                <a:cubicBezTo>
                  <a:pt x="2847473" y="-102638"/>
                  <a:pt x="2897892" y="54345"/>
                  <a:pt x="3031958" y="120805"/>
                </a:cubicBezTo>
                <a:cubicBezTo>
                  <a:pt x="3166024" y="187265"/>
                  <a:pt x="3341341" y="417584"/>
                  <a:pt x="3485720" y="498940"/>
                </a:cubicBezTo>
                <a:cubicBezTo>
                  <a:pt x="3630099" y="580296"/>
                  <a:pt x="3764165" y="594619"/>
                  <a:pt x="3898232" y="608943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C637F73-0205-DB22-B7E0-153E8B8CAE03}"/>
              </a:ext>
            </a:extLst>
          </p:cNvPr>
          <p:cNvSpPr/>
          <p:nvPr/>
        </p:nvSpPr>
        <p:spPr bwMode="auto">
          <a:xfrm>
            <a:off x="7157071" y="1897447"/>
            <a:ext cx="3863855" cy="3568393"/>
          </a:xfrm>
          <a:custGeom>
            <a:avLst/>
            <a:gdLst>
              <a:gd name="connsiteX0" fmla="*/ 0 w 3863855"/>
              <a:gd name="connsiteY0" fmla="*/ 2867058 h 3568393"/>
              <a:gd name="connsiteX1" fmla="*/ 96252 w 3863855"/>
              <a:gd name="connsiteY1" fmla="*/ 3547702 h 3568393"/>
              <a:gd name="connsiteX2" fmla="*/ 515639 w 3863855"/>
              <a:gd name="connsiteY2" fmla="*/ 2165789 h 3568393"/>
              <a:gd name="connsiteX3" fmla="*/ 990027 w 3863855"/>
              <a:gd name="connsiteY3" fmla="*/ 2695179 h 3568393"/>
              <a:gd name="connsiteX4" fmla="*/ 1705046 w 3863855"/>
              <a:gd name="connsiteY4" fmla="*/ 2213915 h 3568393"/>
              <a:gd name="connsiteX5" fmla="*/ 1959428 w 3863855"/>
              <a:gd name="connsiteY5" fmla="*/ 2268917 h 3568393"/>
              <a:gd name="connsiteX6" fmla="*/ 2770700 w 3863855"/>
              <a:gd name="connsiteY6" fmla="*/ 797627 h 3568393"/>
              <a:gd name="connsiteX7" fmla="*/ 3300090 w 3863855"/>
              <a:gd name="connsiteY7" fmla="*/ 1547022 h 3568393"/>
              <a:gd name="connsiteX8" fmla="*/ 3705726 w 3863855"/>
              <a:gd name="connsiteY8" fmla="*/ 105 h 3568393"/>
              <a:gd name="connsiteX9" fmla="*/ 3863855 w 3863855"/>
              <a:gd name="connsiteY9" fmla="*/ 1485145 h 3568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3855" h="3568393">
                <a:moveTo>
                  <a:pt x="0" y="2867058"/>
                </a:moveTo>
                <a:cubicBezTo>
                  <a:pt x="5156" y="3265819"/>
                  <a:pt x="10312" y="3664580"/>
                  <a:pt x="96252" y="3547702"/>
                </a:cubicBezTo>
                <a:cubicBezTo>
                  <a:pt x="182192" y="3430824"/>
                  <a:pt x="366677" y="2307876"/>
                  <a:pt x="515639" y="2165789"/>
                </a:cubicBezTo>
                <a:cubicBezTo>
                  <a:pt x="664601" y="2023702"/>
                  <a:pt x="791792" y="2687158"/>
                  <a:pt x="990027" y="2695179"/>
                </a:cubicBezTo>
                <a:cubicBezTo>
                  <a:pt x="1188262" y="2703200"/>
                  <a:pt x="1543479" y="2284959"/>
                  <a:pt x="1705046" y="2213915"/>
                </a:cubicBezTo>
                <a:cubicBezTo>
                  <a:pt x="1866613" y="2142871"/>
                  <a:pt x="1781819" y="2504965"/>
                  <a:pt x="1959428" y="2268917"/>
                </a:cubicBezTo>
                <a:cubicBezTo>
                  <a:pt x="2137037" y="2032869"/>
                  <a:pt x="2547256" y="917943"/>
                  <a:pt x="2770700" y="797627"/>
                </a:cubicBezTo>
                <a:cubicBezTo>
                  <a:pt x="2994144" y="677311"/>
                  <a:pt x="3144252" y="1679942"/>
                  <a:pt x="3300090" y="1547022"/>
                </a:cubicBezTo>
                <a:cubicBezTo>
                  <a:pt x="3455928" y="1414102"/>
                  <a:pt x="3611765" y="10418"/>
                  <a:pt x="3705726" y="105"/>
                </a:cubicBezTo>
                <a:cubicBezTo>
                  <a:pt x="3799687" y="-10208"/>
                  <a:pt x="3831771" y="737468"/>
                  <a:pt x="3863855" y="148514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331EDA-6EBB-C23E-B7A3-362CBAD292AC}"/>
              </a:ext>
            </a:extLst>
          </p:cNvPr>
          <p:cNvSpPr txBox="1"/>
          <p:nvPr/>
        </p:nvSpPr>
        <p:spPr>
          <a:xfrm>
            <a:off x="8675691" y="6081826"/>
            <a:ext cx="1627369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latin typeface="+mn-lt"/>
              </a:rPr>
              <a:t>Predictor 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1E528-F40F-428D-DEEA-3C9CCDA330A5}"/>
              </a:ext>
            </a:extLst>
          </p:cNvPr>
          <p:cNvSpPr txBox="1"/>
          <p:nvPr/>
        </p:nvSpPr>
        <p:spPr>
          <a:xfrm rot="16200000">
            <a:off x="5600844" y="3429409"/>
            <a:ext cx="1745799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latin typeface="+mn-lt"/>
              </a:rPr>
              <a:t>Response (y)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4906F9-6797-6D03-AF6E-C59174FE9017}"/>
              </a:ext>
            </a:extLst>
          </p:cNvPr>
          <p:cNvSpPr txBox="1"/>
          <p:nvPr/>
        </p:nvSpPr>
        <p:spPr>
          <a:xfrm>
            <a:off x="7020014" y="5686173"/>
            <a:ext cx="27411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0.0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4C331-B7BB-F975-E3CE-5E3FB0A43305}"/>
              </a:ext>
            </a:extLst>
          </p:cNvPr>
          <p:cNvSpPr txBox="1"/>
          <p:nvPr/>
        </p:nvSpPr>
        <p:spPr>
          <a:xfrm>
            <a:off x="7792785" y="5686173"/>
            <a:ext cx="27411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0.2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45B04-F1C2-B21D-EDC5-4FBE3A5923EC}"/>
              </a:ext>
            </a:extLst>
          </p:cNvPr>
          <p:cNvSpPr txBox="1"/>
          <p:nvPr/>
        </p:nvSpPr>
        <p:spPr>
          <a:xfrm>
            <a:off x="8565556" y="5686173"/>
            <a:ext cx="27411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0.4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51645-08B2-E261-F51E-252190CD1335}"/>
              </a:ext>
            </a:extLst>
          </p:cNvPr>
          <p:cNvSpPr txBox="1"/>
          <p:nvPr/>
        </p:nvSpPr>
        <p:spPr>
          <a:xfrm>
            <a:off x="9338327" y="5686173"/>
            <a:ext cx="27411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0.6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F78393-5408-225A-2992-6EA52032ACDD}"/>
              </a:ext>
            </a:extLst>
          </p:cNvPr>
          <p:cNvSpPr txBox="1"/>
          <p:nvPr/>
        </p:nvSpPr>
        <p:spPr>
          <a:xfrm>
            <a:off x="10111098" y="5686173"/>
            <a:ext cx="27411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0.8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BB6761-4250-A9CD-3371-F6DCAECF89D3}"/>
              </a:ext>
            </a:extLst>
          </p:cNvPr>
          <p:cNvSpPr txBox="1"/>
          <p:nvPr/>
        </p:nvSpPr>
        <p:spPr>
          <a:xfrm>
            <a:off x="10883869" y="5686173"/>
            <a:ext cx="27411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1.0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A6F2AB-F961-654C-0194-9535329298D3}"/>
              </a:ext>
            </a:extLst>
          </p:cNvPr>
          <p:cNvSpPr txBox="1"/>
          <p:nvPr/>
        </p:nvSpPr>
        <p:spPr>
          <a:xfrm>
            <a:off x="6744046" y="5231930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2D853D-F57F-0837-248D-6F3A8FDDB0D1}"/>
              </a:ext>
            </a:extLst>
          </p:cNvPr>
          <p:cNvSpPr txBox="1"/>
          <p:nvPr/>
        </p:nvSpPr>
        <p:spPr>
          <a:xfrm>
            <a:off x="6744046" y="4648025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807C99-AC12-A7E8-0900-3D2AEDF1F78D}"/>
              </a:ext>
            </a:extLst>
          </p:cNvPr>
          <p:cNvSpPr txBox="1"/>
          <p:nvPr/>
        </p:nvSpPr>
        <p:spPr>
          <a:xfrm>
            <a:off x="6744046" y="4064122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1E33E3-58F3-A1CC-9D95-86A379AD8D1F}"/>
              </a:ext>
            </a:extLst>
          </p:cNvPr>
          <p:cNvSpPr txBox="1"/>
          <p:nvPr/>
        </p:nvSpPr>
        <p:spPr>
          <a:xfrm>
            <a:off x="6744046" y="3480219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CE4E5-8EA6-9870-6B59-566C276A7E46}"/>
              </a:ext>
            </a:extLst>
          </p:cNvPr>
          <p:cNvSpPr txBox="1"/>
          <p:nvPr/>
        </p:nvSpPr>
        <p:spPr>
          <a:xfrm>
            <a:off x="6744046" y="2896316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CB8BEA-2E05-2B6D-F32F-1D967D362E47}"/>
              </a:ext>
            </a:extLst>
          </p:cNvPr>
          <p:cNvSpPr txBox="1"/>
          <p:nvPr/>
        </p:nvSpPr>
        <p:spPr>
          <a:xfrm>
            <a:off x="6744046" y="2312413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AD2B2-B4B1-325F-87AB-BCD59075E2BB}"/>
              </a:ext>
            </a:extLst>
          </p:cNvPr>
          <p:cNvSpPr txBox="1"/>
          <p:nvPr/>
        </p:nvSpPr>
        <p:spPr>
          <a:xfrm>
            <a:off x="6744046" y="1728510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6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212445-A70E-0450-ADE6-49298EDC03B4}"/>
              </a:ext>
            </a:extLst>
          </p:cNvPr>
          <p:cNvCxnSpPr>
            <a:cxnSpLocks/>
          </p:cNvCxnSpPr>
          <p:nvPr/>
        </p:nvCxnSpPr>
        <p:spPr bwMode="auto">
          <a:xfrm>
            <a:off x="6903673" y="1845465"/>
            <a:ext cx="93094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5AD289-1475-89DD-2E32-0D70BF29DE9A}"/>
              </a:ext>
            </a:extLst>
          </p:cNvPr>
          <p:cNvCxnSpPr>
            <a:cxnSpLocks/>
          </p:cNvCxnSpPr>
          <p:nvPr/>
        </p:nvCxnSpPr>
        <p:spPr bwMode="auto">
          <a:xfrm>
            <a:off x="6903673" y="2429368"/>
            <a:ext cx="93094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968DF3-A412-3B2B-0158-6D1029309DFC}"/>
              </a:ext>
            </a:extLst>
          </p:cNvPr>
          <p:cNvCxnSpPr>
            <a:cxnSpLocks/>
          </p:cNvCxnSpPr>
          <p:nvPr/>
        </p:nvCxnSpPr>
        <p:spPr bwMode="auto">
          <a:xfrm>
            <a:off x="6903673" y="3013271"/>
            <a:ext cx="93094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767243-DFC1-D2DD-C99B-97071B0D7EE0}"/>
              </a:ext>
            </a:extLst>
          </p:cNvPr>
          <p:cNvCxnSpPr>
            <a:cxnSpLocks/>
          </p:cNvCxnSpPr>
          <p:nvPr/>
        </p:nvCxnSpPr>
        <p:spPr bwMode="auto">
          <a:xfrm>
            <a:off x="6903673" y="3597174"/>
            <a:ext cx="93094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402EBB-7A77-ECBC-92D6-65A808A3C225}"/>
              </a:ext>
            </a:extLst>
          </p:cNvPr>
          <p:cNvCxnSpPr>
            <a:cxnSpLocks/>
          </p:cNvCxnSpPr>
          <p:nvPr/>
        </p:nvCxnSpPr>
        <p:spPr bwMode="auto">
          <a:xfrm>
            <a:off x="6903673" y="4181077"/>
            <a:ext cx="93094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5EB974-3297-8909-6B70-960D22ECA596}"/>
              </a:ext>
            </a:extLst>
          </p:cNvPr>
          <p:cNvCxnSpPr>
            <a:cxnSpLocks/>
          </p:cNvCxnSpPr>
          <p:nvPr/>
        </p:nvCxnSpPr>
        <p:spPr bwMode="auto">
          <a:xfrm>
            <a:off x="6903673" y="4764980"/>
            <a:ext cx="93094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B22DDA-FDE7-6452-746D-6FD9A2B7262F}"/>
              </a:ext>
            </a:extLst>
          </p:cNvPr>
          <p:cNvCxnSpPr>
            <a:cxnSpLocks/>
          </p:cNvCxnSpPr>
          <p:nvPr/>
        </p:nvCxnSpPr>
        <p:spPr bwMode="auto">
          <a:xfrm>
            <a:off x="6903673" y="5348885"/>
            <a:ext cx="93094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DA54F4-4F48-B9D0-56F1-C3763B087482}"/>
              </a:ext>
            </a:extLst>
          </p:cNvPr>
          <p:cNvCxnSpPr>
            <a:cxnSpLocks/>
          </p:cNvCxnSpPr>
          <p:nvPr/>
        </p:nvCxnSpPr>
        <p:spPr bwMode="auto">
          <a:xfrm flipV="1">
            <a:off x="7149983" y="5584854"/>
            <a:ext cx="0" cy="105262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E6C3E68-C5A0-4D2C-EC63-7E5D598150A4}"/>
              </a:ext>
            </a:extLst>
          </p:cNvPr>
          <p:cNvCxnSpPr>
            <a:cxnSpLocks/>
          </p:cNvCxnSpPr>
          <p:nvPr/>
        </p:nvCxnSpPr>
        <p:spPr bwMode="auto">
          <a:xfrm flipV="1">
            <a:off x="7919071" y="5584854"/>
            <a:ext cx="0" cy="105262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CE58379-4438-B096-3968-A1866EF3E5ED}"/>
              </a:ext>
            </a:extLst>
          </p:cNvPr>
          <p:cNvCxnSpPr>
            <a:cxnSpLocks/>
          </p:cNvCxnSpPr>
          <p:nvPr/>
        </p:nvCxnSpPr>
        <p:spPr bwMode="auto">
          <a:xfrm flipV="1">
            <a:off x="8682367" y="5584854"/>
            <a:ext cx="0" cy="105262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4018B54-44F0-2083-89FF-AAA7BCD44C32}"/>
              </a:ext>
            </a:extLst>
          </p:cNvPr>
          <p:cNvCxnSpPr>
            <a:cxnSpLocks/>
          </p:cNvCxnSpPr>
          <p:nvPr/>
        </p:nvCxnSpPr>
        <p:spPr bwMode="auto">
          <a:xfrm flipV="1">
            <a:off x="9473652" y="5584854"/>
            <a:ext cx="0" cy="105262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2610ED-DD63-D6AC-C2CA-CD8BFF87621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36825" y="5584854"/>
            <a:ext cx="0" cy="105262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7484799-EE3E-E4DE-597A-CEDF5AAD1A2B}"/>
              </a:ext>
            </a:extLst>
          </p:cNvPr>
          <p:cNvCxnSpPr>
            <a:cxnSpLocks/>
          </p:cNvCxnSpPr>
          <p:nvPr/>
        </p:nvCxnSpPr>
        <p:spPr bwMode="auto">
          <a:xfrm flipV="1">
            <a:off x="11020926" y="5584854"/>
            <a:ext cx="0" cy="105262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F5268A0-742A-B345-4FD3-50EC0BF8F4C7}"/>
              </a:ext>
            </a:extLst>
          </p:cNvPr>
          <p:cNvSpPr txBox="1"/>
          <p:nvPr/>
        </p:nvSpPr>
        <p:spPr>
          <a:xfrm>
            <a:off x="8946198" y="4728570"/>
            <a:ext cx="1394997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solidFill>
                  <a:srgbClr val="FF0000"/>
                </a:solidFill>
                <a:latin typeface="+mn-lt"/>
              </a:rPr>
              <a:t>Real trend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77E4BA-EE9B-8266-7F9A-A05DE2F7CD09}"/>
              </a:ext>
            </a:extLst>
          </p:cNvPr>
          <p:cNvSpPr txBox="1"/>
          <p:nvPr/>
        </p:nvSpPr>
        <p:spPr>
          <a:xfrm>
            <a:off x="7427030" y="1984683"/>
            <a:ext cx="1716970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latin typeface="+mn-lt"/>
              </a:rPr>
              <a:t>Polynomial prediction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14E23D-7478-9E06-98B2-4EC07EEF9011}"/>
              </a:ext>
            </a:extLst>
          </p:cNvPr>
          <p:cNvCxnSpPr>
            <a:cxnSpLocks/>
            <a:stCxn id="51" idx="3"/>
          </p:cNvCxnSpPr>
          <p:nvPr/>
        </p:nvCxnSpPr>
        <p:spPr bwMode="auto">
          <a:xfrm>
            <a:off x="9144000" y="2335549"/>
            <a:ext cx="1549101" cy="93819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12E9B25-F31F-3A4C-0B71-743355B75382}"/>
              </a:ext>
            </a:extLst>
          </p:cNvPr>
          <p:cNvCxnSpPr>
            <a:cxnSpLocks/>
            <a:stCxn id="50" idx="0"/>
          </p:cNvCxnSpPr>
          <p:nvPr/>
        </p:nvCxnSpPr>
        <p:spPr bwMode="auto">
          <a:xfrm flipH="1" flipV="1">
            <a:off x="9489375" y="3597174"/>
            <a:ext cx="154322" cy="1131396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7904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67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Generalized Additive Models (GAMs)</a:t>
            </a:r>
            <a:endParaRPr lang="en-GB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81063A-A562-D344-A88E-8B4F2F0716A5}"/>
              </a:ext>
            </a:extLst>
          </p:cNvPr>
          <p:cNvGrpSpPr/>
          <p:nvPr/>
        </p:nvGrpSpPr>
        <p:grpSpPr>
          <a:xfrm>
            <a:off x="579805" y="2341674"/>
            <a:ext cx="11029215" cy="2553735"/>
            <a:chOff x="660401" y="2395461"/>
            <a:chExt cx="11029215" cy="25537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ABE386-6115-8A4B-A938-E07D2131E4F3}"/>
                </a:ext>
              </a:extLst>
            </p:cNvPr>
            <p:cNvSpPr/>
            <p:nvPr/>
          </p:nvSpPr>
          <p:spPr>
            <a:xfrm>
              <a:off x="1944052" y="4214037"/>
              <a:ext cx="900842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dirty="0"/>
                <a:t>Generalized    Additive    Models</a:t>
              </a:r>
              <a:endParaRPr lang="en-US" sz="4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8575C6-D8C2-074C-857D-9DF1DF91EC97}"/>
                </a:ext>
              </a:extLst>
            </p:cNvPr>
            <p:cNvSpPr txBox="1"/>
            <p:nvPr/>
          </p:nvSpPr>
          <p:spPr>
            <a:xfrm>
              <a:off x="660401" y="2735171"/>
              <a:ext cx="3454400" cy="877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Can handle many distributions of the response variable </a:t>
              </a:r>
            </a:p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[normal, binomial, counts]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0737059-E70B-AF4D-BDB2-C175D6478F51}"/>
                    </a:ext>
                  </a:extLst>
                </p:cNvPr>
                <p:cNvSpPr txBox="1"/>
                <p:nvPr/>
              </p:nvSpPr>
              <p:spPr>
                <a:xfrm>
                  <a:off x="4729483" y="2395461"/>
                  <a:ext cx="3891279" cy="1216872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95000"/>
                    </a:lnSpc>
                  </a:pPr>
                  <a:r>
                    <a:rPr lang="en-US" sz="2000" dirty="0">
                      <a:solidFill>
                        <a:schemeClr val="bg1"/>
                      </a:solidFill>
                      <a:latin typeface="+mn-lt"/>
                    </a:rPr>
                    <a:t>Terms are simply added together, but each term is a non-parametric smoothed function</a:t>
                  </a:r>
                </a:p>
                <a:p>
                  <a:pPr algn="ctr">
                    <a:lnSpc>
                      <a:spcPct val="95000"/>
                    </a:lnSpc>
                  </a:pPr>
                  <a:r>
                    <a:rPr lang="en-US" sz="2000" dirty="0">
                      <a:solidFill>
                        <a:schemeClr val="bg1"/>
                      </a:solidFill>
                      <a:latin typeface="+mn-lt"/>
                    </a:rPr>
                    <a:t>[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d>
                            <m:dPr>
                              <m:ctrlPr>
                                <a:rPr lang="mr-I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𝑢</m:t>
                              </m:r>
                            </m:e>
                          </m:d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mr-I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mr-IN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mr-I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  <a:latin typeface="+mn-lt"/>
                    </a:rPr>
                    <a:t>]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0737059-E70B-AF4D-BDB2-C175D6478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9483" y="2395461"/>
                  <a:ext cx="3891279" cy="1216872"/>
                </a:xfrm>
                <a:prstGeom prst="rect">
                  <a:avLst/>
                </a:prstGeom>
                <a:blipFill>
                  <a:blip r:embed="rId2"/>
                  <a:stretch>
                    <a:fillRect l="-3583" t="-8247" r="-4560" b="-72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AEA9AF-96CF-5D42-9831-2CC8AE7937C1}"/>
                </a:ext>
              </a:extLst>
            </p:cNvPr>
            <p:cNvSpPr txBox="1"/>
            <p:nvPr/>
          </p:nvSpPr>
          <p:spPr>
            <a:xfrm>
              <a:off x="8936256" y="2885240"/>
              <a:ext cx="2753360" cy="2923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latin typeface="+mn-lt"/>
                </a:rPr>
                <a:t>This is a statistical model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D9BD44-DE91-864C-8901-D805640A4836}"/>
                </a:ext>
              </a:extLst>
            </p:cNvPr>
            <p:cNvSpPr/>
            <p:nvPr/>
          </p:nvSpPr>
          <p:spPr bwMode="auto">
            <a:xfrm>
              <a:off x="2045652" y="4117056"/>
              <a:ext cx="3491547" cy="83214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AD8996D-9725-AD41-B037-774D865E0737}"/>
                </a:ext>
              </a:extLst>
            </p:cNvPr>
            <p:cNvSpPr/>
            <p:nvPr/>
          </p:nvSpPr>
          <p:spPr bwMode="auto">
            <a:xfrm>
              <a:off x="5857242" y="4117056"/>
              <a:ext cx="2565398" cy="83214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38E7F406-E189-C64B-AD1F-3AD3F7EC98A4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 bwMode="auto">
            <a:xfrm rot="16200000" flipH="1">
              <a:off x="2837152" y="3162782"/>
              <a:ext cx="504722" cy="1403825"/>
            </a:xfrm>
            <a:prstGeom prst="bentConnector3">
              <a:avLst>
                <a:gd name="adj1" fmla="val 50000"/>
              </a:avLst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DE36A1D5-5AFE-8847-91DC-0701C600D632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 bwMode="auto">
            <a:xfrm rot="16200000" flipH="1">
              <a:off x="6655171" y="3632285"/>
              <a:ext cx="504723" cy="464818"/>
            </a:xfrm>
            <a:prstGeom prst="bentConnector3">
              <a:avLst>
                <a:gd name="adj1" fmla="val 50000"/>
              </a:avLst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4DA1C5D-A675-5943-A464-83027F1BFC2F}"/>
                </a:ext>
              </a:extLst>
            </p:cNvPr>
            <p:cNvSpPr/>
            <p:nvPr/>
          </p:nvSpPr>
          <p:spPr bwMode="auto">
            <a:xfrm>
              <a:off x="8620762" y="4089783"/>
              <a:ext cx="2565398" cy="832140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6F94DD55-A989-694A-9F51-361D8AFA4103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 bwMode="auto">
            <a:xfrm rot="5400000">
              <a:off x="9652122" y="3428968"/>
              <a:ext cx="912155" cy="409475"/>
            </a:xfrm>
            <a:prstGeom prst="bentConnector3">
              <a:avLst>
                <a:gd name="adj1" fmla="val 50000"/>
              </a:avLst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060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Generalized Additive Models (GAMs)</a:t>
            </a:r>
            <a:endParaRPr lang="en-GB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GAMs are:</a:t>
            </a:r>
          </a:p>
          <a:p>
            <a:pPr lvl="1"/>
            <a:r>
              <a:rPr lang="en-US" sz="2400" dirty="0"/>
              <a:t>Highly flexible </a:t>
            </a:r>
            <a:r>
              <a:rPr lang="en-US" sz="2400" b="1" dirty="0"/>
              <a:t>non-parametric </a:t>
            </a:r>
            <a:r>
              <a:rPr lang="en-US" sz="2400" dirty="0"/>
              <a:t>modifications of GLMM 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What do we mean by Non-parametric?</a:t>
            </a:r>
          </a:p>
          <a:p>
            <a:pPr lvl="1"/>
            <a:r>
              <a:rPr lang="en-US" sz="2400" dirty="0"/>
              <a:t>The final fitted model is not constrained to a parametric linear form </a:t>
            </a:r>
            <a:endParaRPr lang="en-US" sz="2400" dirty="0">
              <a:sym typeface="Wingdings"/>
            </a:endParaRPr>
          </a:p>
          <a:p>
            <a:pPr lvl="1"/>
            <a:r>
              <a:rPr lang="en-US" sz="2400" dirty="0"/>
              <a:t>Predictors are included in the model as a </a:t>
            </a:r>
            <a:r>
              <a:rPr lang="en-US" sz="2400" b="1" dirty="0"/>
              <a:t>non-parametric smoothing function </a:t>
            </a:r>
            <a:r>
              <a:rPr lang="en-US" sz="2400" b="1" dirty="0">
                <a:sym typeface="Wingdings" pitchFamily="2" charset="2"/>
              </a:rPr>
              <a:t> The link to smoothers</a:t>
            </a:r>
            <a:endParaRPr lang="en-US" sz="2400" b="1" dirty="0"/>
          </a:p>
          <a:p>
            <a:pPr lvl="2"/>
            <a:r>
              <a:rPr lang="en-US" sz="2400" dirty="0">
                <a:sym typeface="Wingdings"/>
              </a:rPr>
              <a:t>This allows non-parametric fits with relaxed assumptions on the actual relationship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534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Generalized Additive Models (GAMs)</a:t>
            </a:r>
            <a:endParaRPr lang="en-GB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-180000">
              <a:buNone/>
            </a:pPr>
            <a:r>
              <a:rPr lang="en-US" sz="2800" dirty="0">
                <a:sym typeface="Wingdings"/>
              </a:rPr>
              <a:t>However, GAMs have the same assumptions of a linear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8E443-1DEF-C17F-C86E-FFED3F2572F1}"/>
              </a:ext>
            </a:extLst>
          </p:cNvPr>
          <p:cNvSpPr txBox="1"/>
          <p:nvPr/>
        </p:nvSpPr>
        <p:spPr>
          <a:xfrm>
            <a:off x="6448915" y="2421917"/>
            <a:ext cx="4552057" cy="769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sym typeface="Wingdings"/>
              </a:rPr>
              <a:t>Homogeneity of variances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sym typeface="Wingdings"/>
              </a:rPr>
              <a:t>We do not want Heteroscedasticity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1BB08-C576-55CF-E0AA-6BCA15CB3DAD}"/>
              </a:ext>
            </a:extLst>
          </p:cNvPr>
          <p:cNvSpPr txBox="1"/>
          <p:nvPr/>
        </p:nvSpPr>
        <p:spPr>
          <a:xfrm>
            <a:off x="1463040" y="2421917"/>
            <a:ext cx="4292301" cy="10772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ym typeface="Wingdings"/>
              </a:rPr>
              <a:t>Error distribution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ym typeface="Wingdings"/>
              </a:rPr>
              <a:t>(standardized) Errors should follow a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98B54-1C76-7226-5837-15766E810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08" r="53288"/>
          <a:stretch/>
        </p:blipFill>
        <p:spPr>
          <a:xfrm>
            <a:off x="3447206" y="3598394"/>
            <a:ext cx="2233212" cy="2361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31462E-0596-AF0A-7ED7-6DA23D675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5" r="50521" b="51280"/>
          <a:stretch/>
        </p:blipFill>
        <p:spPr>
          <a:xfrm>
            <a:off x="1065841" y="3762540"/>
            <a:ext cx="2365482" cy="2045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6FE11-C5C7-2C34-5F3F-B1C5A7EF0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34" t="50278"/>
          <a:stretch/>
        </p:blipFill>
        <p:spPr>
          <a:xfrm>
            <a:off x="8676954" y="3520476"/>
            <a:ext cx="2388741" cy="2377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60EDC-7428-C4ED-65D2-608436308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10" b="50610"/>
          <a:stretch/>
        </p:blipFill>
        <p:spPr>
          <a:xfrm>
            <a:off x="6311624" y="3521961"/>
            <a:ext cx="2600301" cy="23612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BAABEDE-E1A9-A5D7-9984-3EB7F42BA360}"/>
              </a:ext>
            </a:extLst>
          </p:cNvPr>
          <p:cNvSpPr/>
          <p:nvPr/>
        </p:nvSpPr>
        <p:spPr bwMode="auto">
          <a:xfrm>
            <a:off x="982662" y="2302136"/>
            <a:ext cx="4955556" cy="359225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0AF307-1F70-41B6-7B35-95D7F8FF89FD}"/>
              </a:ext>
            </a:extLst>
          </p:cNvPr>
          <p:cNvSpPr/>
          <p:nvPr/>
        </p:nvSpPr>
        <p:spPr bwMode="auto">
          <a:xfrm>
            <a:off x="6231469" y="2302135"/>
            <a:ext cx="4955556" cy="359225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33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7DA55-4783-B484-C911-D0ABBCF4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Collinearity and </a:t>
            </a:r>
            <a:r>
              <a:rPr lang="en-GB" dirty="0" err="1"/>
              <a:t>Concurvity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524CCF-14CF-2C1C-ABAA-8BC881ABA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471" y="1815997"/>
            <a:ext cx="4127500" cy="4127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66817-4F04-FA5D-6535-D01264F62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D715-FA63-5D4C-BA96-F2FE69AB74E8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2089A-E0E7-6EFD-962B-E974061819B4}"/>
              </a:ext>
            </a:extLst>
          </p:cNvPr>
          <p:cNvSpPr txBox="1"/>
          <p:nvPr/>
        </p:nvSpPr>
        <p:spPr>
          <a:xfrm>
            <a:off x="832757" y="1278914"/>
            <a:ext cx="3837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Collinearity</a:t>
            </a:r>
            <a:endParaRPr lang="en-NL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E428DF7-5F5B-A31D-E3F1-91C683764F25}"/>
              </a:ext>
            </a:extLst>
          </p:cNvPr>
          <p:cNvSpPr/>
          <p:nvPr/>
        </p:nvSpPr>
        <p:spPr bwMode="auto">
          <a:xfrm>
            <a:off x="5171895" y="2535936"/>
            <a:ext cx="4693920" cy="2865120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Predictors are correlated/redundant</a:t>
            </a:r>
          </a:p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lang="en-GB" sz="2400" dirty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Problem because:</a:t>
            </a:r>
          </a:p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Outcome variable could be responding to either one</a:t>
            </a:r>
            <a:endParaRPr kumimoji="0" lang="en-NL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5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7DA55-4783-B484-C911-D0ABBCF4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Collinearity and </a:t>
            </a:r>
            <a:r>
              <a:rPr lang="en-GB" dirty="0" err="1"/>
              <a:t>Concurvity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66817-4F04-FA5D-6535-D01264F62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D715-FA63-5D4C-BA96-F2FE69AB74E8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BF92F-5D3A-3BE6-68AD-A2A8E2359EEB}"/>
              </a:ext>
            </a:extLst>
          </p:cNvPr>
          <p:cNvSpPr txBox="1"/>
          <p:nvPr/>
        </p:nvSpPr>
        <p:spPr>
          <a:xfrm>
            <a:off x="2585320" y="1403966"/>
            <a:ext cx="31516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Concurvity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3C0259-4900-ED99-40A6-526C13ACDE2F}"/>
              </a:ext>
            </a:extLst>
          </p:cNvPr>
          <p:cNvGrpSpPr/>
          <p:nvPr/>
        </p:nvGrpSpPr>
        <p:grpSpPr>
          <a:xfrm>
            <a:off x="789200" y="2111852"/>
            <a:ext cx="6192368" cy="4109791"/>
            <a:chOff x="4703406" y="1468408"/>
            <a:chExt cx="4333646" cy="300470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3C36EE9-121E-B536-6C84-ACDCFE573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76" t="12470" b="11532"/>
            <a:stretch/>
          </p:blipFill>
          <p:spPr bwMode="auto">
            <a:xfrm>
              <a:off x="4703406" y="1468408"/>
              <a:ext cx="4333646" cy="2653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28CDAD-AD41-0C46-3DF7-56067CFCB4FB}"/>
                </a:ext>
              </a:extLst>
            </p:cNvPr>
            <p:cNvSpPr txBox="1"/>
            <p:nvPr/>
          </p:nvSpPr>
          <p:spPr>
            <a:xfrm>
              <a:off x="4931701" y="4086701"/>
              <a:ext cx="1950720" cy="35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NL" sz="2400" dirty="0">
                  <a:latin typeface="+mn-lt"/>
                </a:rPr>
                <a:t>Predictor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4E20E7-4FE4-0A07-A97A-A79ABD2852E7}"/>
                </a:ext>
              </a:extLst>
            </p:cNvPr>
            <p:cNvSpPr txBox="1"/>
            <p:nvPr/>
          </p:nvSpPr>
          <p:spPr>
            <a:xfrm>
              <a:off x="7275437" y="4122246"/>
              <a:ext cx="1549420" cy="35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NL" sz="2400" dirty="0">
                  <a:latin typeface="+mn-lt"/>
                </a:rPr>
                <a:t>Predictor 2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008C534-C6D8-653B-917A-5F8D0B1A367C}"/>
              </a:ext>
            </a:extLst>
          </p:cNvPr>
          <p:cNvSpPr/>
          <p:nvPr/>
        </p:nvSpPr>
        <p:spPr bwMode="auto">
          <a:xfrm>
            <a:off x="7506198" y="2423799"/>
            <a:ext cx="3353624" cy="2653838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Concurvity</a:t>
            </a: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, is  one predictors can be predicted as a smooth curve of another</a:t>
            </a:r>
            <a:endParaRPr kumimoji="0" lang="en-NL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594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7DA55-4783-B484-C911-D0ABBCF4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Collinearity and </a:t>
            </a:r>
            <a:r>
              <a:rPr lang="en-GB" dirty="0" err="1"/>
              <a:t>Concurvity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66817-4F04-FA5D-6535-D01264F62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D715-FA63-5D4C-BA96-F2FE69AB74E8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BF92F-5D3A-3BE6-68AD-A2A8E2359EEB}"/>
              </a:ext>
            </a:extLst>
          </p:cNvPr>
          <p:cNvSpPr txBox="1"/>
          <p:nvPr/>
        </p:nvSpPr>
        <p:spPr>
          <a:xfrm>
            <a:off x="6016686" y="1543280"/>
            <a:ext cx="4634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YES</a:t>
            </a:r>
            <a:r>
              <a:rPr lang="en-GB" dirty="0"/>
              <a:t> </a:t>
            </a:r>
            <a:r>
              <a:rPr lang="en-GB" dirty="0" err="1"/>
              <a:t>Concurvity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F9875-EFC6-61D6-01B7-727B311447C9}"/>
              </a:ext>
            </a:extLst>
          </p:cNvPr>
          <p:cNvGrpSpPr/>
          <p:nvPr/>
        </p:nvGrpSpPr>
        <p:grpSpPr>
          <a:xfrm>
            <a:off x="911385" y="2154397"/>
            <a:ext cx="2902774" cy="4133392"/>
            <a:chOff x="1388810" y="1896176"/>
            <a:chExt cx="2902774" cy="413339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C7C3E07-D76C-0EEF-619D-019F5A5F31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" t="10966" r="68199" b="8757"/>
            <a:stretch/>
          </p:blipFill>
          <p:spPr bwMode="auto">
            <a:xfrm>
              <a:off x="1739675" y="1896176"/>
              <a:ext cx="2551909" cy="3945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563FAE-3A1C-F7CA-9E55-AFEA66BF7A6C}"/>
                </a:ext>
              </a:extLst>
            </p:cNvPr>
            <p:cNvSpPr txBox="1"/>
            <p:nvPr/>
          </p:nvSpPr>
          <p:spPr>
            <a:xfrm>
              <a:off x="2133600" y="5678703"/>
              <a:ext cx="1950720" cy="35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NL" sz="2400" dirty="0">
                  <a:latin typeface="+mn-lt"/>
                </a:rPr>
                <a:t>Predictor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2F8C90-B7D2-2FF3-32DF-67403F16E3BC}"/>
                </a:ext>
              </a:extLst>
            </p:cNvPr>
            <p:cNvSpPr txBox="1"/>
            <p:nvPr/>
          </p:nvSpPr>
          <p:spPr>
            <a:xfrm rot="16200000">
              <a:off x="-57292" y="3567512"/>
              <a:ext cx="3243069" cy="35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NL" sz="2400" dirty="0">
                  <a:latin typeface="+mn-lt"/>
                </a:rPr>
                <a:t>Predictor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3C0259-4900-ED99-40A6-526C13ACDE2F}"/>
              </a:ext>
            </a:extLst>
          </p:cNvPr>
          <p:cNvGrpSpPr/>
          <p:nvPr/>
        </p:nvGrpSpPr>
        <p:grpSpPr>
          <a:xfrm>
            <a:off x="5237546" y="2264130"/>
            <a:ext cx="6192368" cy="4109791"/>
            <a:chOff x="4703406" y="1468408"/>
            <a:chExt cx="4333646" cy="300470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3C36EE9-121E-B536-6C84-ACDCFE573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76" t="12470" b="11532"/>
            <a:stretch/>
          </p:blipFill>
          <p:spPr bwMode="auto">
            <a:xfrm>
              <a:off x="4703406" y="1468408"/>
              <a:ext cx="4333646" cy="2653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28CDAD-AD41-0C46-3DF7-56067CFCB4FB}"/>
                </a:ext>
              </a:extLst>
            </p:cNvPr>
            <p:cNvSpPr txBox="1"/>
            <p:nvPr/>
          </p:nvSpPr>
          <p:spPr>
            <a:xfrm>
              <a:off x="4931701" y="4086701"/>
              <a:ext cx="1950720" cy="35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NL" sz="2400" dirty="0">
                  <a:latin typeface="+mn-lt"/>
                </a:rPr>
                <a:t>Predictor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4E20E7-4FE4-0A07-A97A-A79ABD2852E7}"/>
                </a:ext>
              </a:extLst>
            </p:cNvPr>
            <p:cNvSpPr txBox="1"/>
            <p:nvPr/>
          </p:nvSpPr>
          <p:spPr>
            <a:xfrm>
              <a:off x="7275437" y="4122246"/>
              <a:ext cx="1549420" cy="35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NL" sz="2400" dirty="0">
                  <a:latin typeface="+mn-lt"/>
                </a:rPr>
                <a:t>Predictor 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C630D99-86F3-D7F2-9114-6542ED2A7ACF}"/>
              </a:ext>
            </a:extLst>
          </p:cNvPr>
          <p:cNvSpPr txBox="1"/>
          <p:nvPr/>
        </p:nvSpPr>
        <p:spPr>
          <a:xfrm>
            <a:off x="617261" y="1556244"/>
            <a:ext cx="4365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NO </a:t>
            </a:r>
            <a:r>
              <a:rPr lang="en-GB" dirty="0"/>
              <a:t>Collinearity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430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6BCC-D6B1-A24B-8F33-14FAB4CB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noProof="0" dirty="0"/>
              <a:t>mixed effect models</a:t>
            </a:r>
            <a:br>
              <a:rPr lang="en-GB" sz="4800" noProof="0" dirty="0">
                <a:latin typeface="AU Passata" panose="020B0503030502030804" pitchFamily="34" charset="77"/>
              </a:rPr>
            </a:br>
            <a:r>
              <a:rPr lang="en-GB" sz="4400" b="0" noProof="0" dirty="0">
                <a:latin typeface="AU Passata" panose="020B0503030502030804" pitchFamily="34" charset="77"/>
              </a:rPr>
              <a:t>What we will talk about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5FD2-4CDA-3E42-AF7B-D7B440D0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407376" cy="3937484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r>
              <a:rPr lang="en-GB" sz="3000" noProof="0" dirty="0"/>
              <a:t>The basics of smoothing functions – </a:t>
            </a:r>
            <a:r>
              <a:rPr lang="en-GB" sz="3000" noProof="0" dirty="0">
                <a:solidFill>
                  <a:schemeClr val="bg1">
                    <a:lumMod val="75000"/>
                  </a:schemeClr>
                </a:solidFill>
              </a:rPr>
              <a:t>the principle of GAMs</a:t>
            </a:r>
            <a:endParaRPr lang="en-GB" sz="3000" dirty="0"/>
          </a:p>
          <a:p>
            <a:pPr>
              <a:spcAft>
                <a:spcPts val="600"/>
              </a:spcAft>
            </a:pPr>
            <a:r>
              <a:rPr lang="en-GB" sz="3000" dirty="0"/>
              <a:t>GAMs vs Polynomial regressions – </a:t>
            </a:r>
            <a:r>
              <a:rPr lang="en-GB" sz="3000" dirty="0">
                <a:solidFill>
                  <a:schemeClr val="bg1">
                    <a:lumMod val="75000"/>
                  </a:schemeClr>
                </a:solidFill>
              </a:rPr>
              <a:t>Why go tough all the trouble?.</a:t>
            </a:r>
            <a:r>
              <a:rPr lang="en-GB" sz="3000" dirty="0"/>
              <a:t> </a:t>
            </a:r>
          </a:p>
          <a:p>
            <a:pPr>
              <a:spcAft>
                <a:spcPts val="600"/>
              </a:spcAft>
            </a:pPr>
            <a:r>
              <a:rPr lang="en-GB" sz="3000" dirty="0"/>
              <a:t>Introducing GAMs </a:t>
            </a:r>
            <a:r>
              <a:rPr lang="en-GB" sz="3000" noProof="0" dirty="0"/>
              <a:t>– </a:t>
            </a:r>
            <a:r>
              <a:rPr lang="en-GB" sz="3000" noProof="0" dirty="0">
                <a:solidFill>
                  <a:schemeClr val="bg1">
                    <a:lumMod val="75000"/>
                  </a:schemeClr>
                </a:solidFill>
              </a:rPr>
              <a:t>The backbone and the innerworkings</a:t>
            </a:r>
          </a:p>
          <a:p>
            <a:pPr>
              <a:spcAft>
                <a:spcPts val="600"/>
              </a:spcAft>
            </a:pPr>
            <a:r>
              <a:rPr lang="en-GB" sz="3000" dirty="0"/>
              <a:t>Expanding GAMs – </a:t>
            </a:r>
            <a:r>
              <a:rPr lang="en-GB" sz="3000" dirty="0">
                <a:solidFill>
                  <a:schemeClr val="bg1">
                    <a:lumMod val="75000"/>
                  </a:schemeClr>
                </a:solidFill>
              </a:rPr>
              <a:t>Beyond the Gaussian model</a:t>
            </a:r>
            <a:endParaRPr lang="en-GB" sz="3000" noProof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F7D8-A775-A84B-99FE-701FA73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7470-D33D-6341-88C7-0466D8CC7548}" type="datetime1">
              <a:rPr lang="en-GB" smtClean="0">
                <a:latin typeface="AU Passata" panose="020B0503030502030804" pitchFamily="34" charset="77"/>
              </a:rPr>
              <a:t>22/09/2022</a:t>
            </a:fld>
            <a:r>
              <a:rPr lang="en-GB">
                <a:latin typeface="AU Passata" panose="020B0503030502030804" pitchFamily="34" charset="77"/>
              </a:rPr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3089072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Generalized Additive Models (GAMs)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804F9AAA-11EB-C6A3-EBA3-44977B60D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400" dirty="0"/>
                  <a:t>What makes GAMs different to a GLMM?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In a GAM, the assumption that our response can be modelled using </a:t>
                </a:r>
                <a:r>
                  <a:rPr lang="en-GB" sz="2400" b="1" dirty="0"/>
                  <a:t>a linear combination</a:t>
                </a:r>
                <a:r>
                  <a:rPr lang="en-GB" sz="2400" dirty="0"/>
                  <a:t> of variables is </a:t>
                </a:r>
                <a:r>
                  <a:rPr lang="en-GB" sz="2400" b="1" dirty="0"/>
                  <a:t>exchanged</a:t>
                </a:r>
                <a:r>
                  <a:rPr lang="en-GB" sz="2400" dirty="0"/>
                  <a:t> to simply saying we can use a </a:t>
                </a:r>
                <a:r>
                  <a:rPr lang="en-GB" sz="2400" b="1" dirty="0"/>
                  <a:t>non-linear</a:t>
                </a:r>
                <a:r>
                  <a:rPr lang="en-GB" sz="2400" dirty="0"/>
                  <a:t> combination of variables, denoted </a:t>
                </a:r>
                <a:r>
                  <a:rPr lang="en-GB" sz="2400" dirty="0">
                    <a:solidFill>
                      <a:schemeClr val="tx1"/>
                    </a:solidFill>
                  </a:rPr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 for ‘smooth function’.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804F9AAA-11EB-C6A3-EBA3-44977B60D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61" t="-2241" r="-14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37E03E-D0ED-970A-0059-F0FF02453490}"/>
                  </a:ext>
                </a:extLst>
              </p:cNvPr>
              <p:cNvSpPr txBox="1"/>
              <p:nvPr/>
            </p:nvSpPr>
            <p:spPr>
              <a:xfrm>
                <a:off x="1321414" y="3701565"/>
                <a:ext cx="6626711" cy="70788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d>
                            <m:dPr>
                              <m:ctrlPr>
                                <a:rPr lang="mr-I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37E03E-D0ED-970A-0059-F0FF02453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414" y="3701565"/>
                <a:ext cx="6626711" cy="707886"/>
              </a:xfrm>
              <a:prstGeom prst="rect">
                <a:avLst/>
              </a:prstGeom>
              <a:blipFill>
                <a:blip r:embed="rId3"/>
                <a:stretch>
                  <a:fillRect b="-17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EE4F84-4734-02F9-23E8-E5467A952705}"/>
                  </a:ext>
                </a:extLst>
              </p:cNvPr>
              <p:cNvSpPr txBox="1"/>
              <p:nvPr/>
            </p:nvSpPr>
            <p:spPr>
              <a:xfrm>
                <a:off x="611188" y="4708828"/>
                <a:ext cx="7472402" cy="707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d>
                            <m:dPr>
                              <m:ctrlPr>
                                <a:rPr lang="mr-IN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EE4F84-4734-02F9-23E8-E5467A952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4708828"/>
                <a:ext cx="7472402" cy="707886"/>
              </a:xfrm>
              <a:prstGeom prst="rect">
                <a:avLst/>
              </a:prstGeom>
              <a:blipFill>
                <a:blip r:embed="rId4"/>
                <a:stretch>
                  <a:fillRect b="-1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F41029E-8C6D-5283-7BB9-71BBC2143BD6}"/>
              </a:ext>
            </a:extLst>
          </p:cNvPr>
          <p:cNvSpPr txBox="1"/>
          <p:nvPr/>
        </p:nvSpPr>
        <p:spPr>
          <a:xfrm>
            <a:off x="8873283" y="3821207"/>
            <a:ext cx="2550698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3200" dirty="0">
                <a:latin typeface="+mn-lt"/>
              </a:rPr>
              <a:t>A GLM model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6FB40B-55EF-C9CF-6BEC-5147A4ABAC35}"/>
              </a:ext>
            </a:extLst>
          </p:cNvPr>
          <p:cNvSpPr txBox="1"/>
          <p:nvPr/>
        </p:nvSpPr>
        <p:spPr>
          <a:xfrm>
            <a:off x="8873283" y="4828861"/>
            <a:ext cx="2628155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3200" dirty="0">
                <a:latin typeface="+mn-lt"/>
              </a:rPr>
              <a:t>A GAM model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8CB89D-4D1B-AD32-E9E3-0D6F8024ADAB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 bwMode="auto">
          <a:xfrm flipH="1">
            <a:off x="7948125" y="4055117"/>
            <a:ext cx="925158" cy="39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53A851-BCBC-DA2E-DB3F-7F7CD32E5CBB}"/>
              </a:ext>
            </a:extLst>
          </p:cNvPr>
          <p:cNvCxnSpPr>
            <a:cxnSpLocks/>
            <a:stCxn id="23" idx="1"/>
            <a:endCxn id="20" idx="3"/>
          </p:cNvCxnSpPr>
          <p:nvPr/>
        </p:nvCxnSpPr>
        <p:spPr bwMode="auto">
          <a:xfrm flipH="1">
            <a:off x="8083590" y="5062771"/>
            <a:ext cx="789693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23045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Generalized Additive Models (GAMs)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>
            <a:noAutofit/>
          </a:bodyPr>
          <a:lstStyle/>
          <a:p>
            <a:r>
              <a:rPr lang="en-US" sz="2400" dirty="0"/>
              <a:t>RAW predictors are not used, but a smoothed version of these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>
                <a:sym typeface="Wingdings" pitchFamily="2" charset="2"/>
              </a:rPr>
              <a:t>Splines</a:t>
            </a:r>
            <a:endParaRPr lang="en-US" sz="2400" dirty="0"/>
          </a:p>
          <a:p>
            <a:pPr lvl="1"/>
            <a:r>
              <a:rPr lang="en-US" sz="2400" dirty="0"/>
              <a:t>A key difference between GLMM and a GAM model.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30987" y="2597995"/>
            <a:ext cx="3882750" cy="3069405"/>
            <a:chOff x="713477" y="2601798"/>
            <a:chExt cx="3883761" cy="3070202"/>
          </a:xfrm>
        </p:grpSpPr>
        <p:grpSp>
          <p:nvGrpSpPr>
            <p:cNvPr id="14" name="Group 13"/>
            <p:cNvGrpSpPr/>
            <p:nvPr/>
          </p:nvGrpSpPr>
          <p:grpSpPr>
            <a:xfrm>
              <a:off x="713477" y="4332355"/>
              <a:ext cx="3883761" cy="1339645"/>
              <a:chOff x="713477" y="4332355"/>
              <a:chExt cx="3883761" cy="1339645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13979" y="4332355"/>
                <a:ext cx="3883259" cy="133964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00000"/>
                  </a:lnSpc>
                </a:pPr>
                <a:r>
                  <a:rPr lang="en-GB" sz="2800" dirty="0">
                    <a:solidFill>
                      <a:schemeClr val="bg1"/>
                    </a:solidFill>
                    <a:ea typeface="Helvetica" charset="0"/>
                  </a:rPr>
                  <a:t>GAM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13477" y="4873816"/>
                    <a:ext cx="3883259" cy="29939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mr-IN" sz="1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…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800" dirty="0">
                      <a:solidFill>
                        <a:schemeClr val="bg1"/>
                      </a:solidFill>
                      <a:ea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477" y="4873816"/>
                    <a:ext cx="3883259" cy="29939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4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713479" y="5215174"/>
                    <a:ext cx="3883257" cy="3386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GB" sz="1600" i="1" dirty="0">
                        <a:solidFill>
                          <a:schemeClr val="bg1"/>
                        </a:solidFill>
                        <a:latin typeface="+mn-lt"/>
                        <a:ea typeface="Helvetica" charset="0"/>
                      </a:rPr>
                      <a:t>g</a:t>
                    </a:r>
                    <a:r>
                      <a:rPr lang="en-GB" sz="1600" i="1" baseline="-25000" dirty="0">
                        <a:solidFill>
                          <a:schemeClr val="bg1"/>
                        </a:solidFill>
                        <a:latin typeface="+mn-lt"/>
                        <a:ea typeface="Helvetica" charset="0"/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sz="1600" i="1" baseline="-25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a14:m>
                    <a:r>
                      <a:rPr lang="en-GB" sz="1600" i="1" baseline="-25000" dirty="0">
                        <a:solidFill>
                          <a:schemeClr val="bg1"/>
                        </a:solidFill>
                        <a:latin typeface="+mn-lt"/>
                        <a:ea typeface="Helvetica" charset="0"/>
                      </a:rPr>
                      <a:t>)</a:t>
                    </a:r>
                    <a:r>
                      <a:rPr lang="en-GB" sz="1600" i="1" dirty="0">
                        <a:solidFill>
                          <a:schemeClr val="bg1"/>
                        </a:solidFill>
                        <a:latin typeface="+mn-lt"/>
                        <a:ea typeface="Helvetica" charset="0"/>
                      </a:rPr>
                      <a:t> = </a:t>
                    </a:r>
                    <a:r>
                      <a:rPr lang="en-GB" sz="1200" dirty="0">
                        <a:solidFill>
                          <a:schemeClr val="bg1"/>
                        </a:solidFill>
                        <a:latin typeface="+mn-lt"/>
                        <a:ea typeface="Helvetica" charset="0"/>
                      </a:rPr>
                      <a:t>link function; </a:t>
                    </a:r>
                    <a:r>
                      <a:rPr lang="en-GB" sz="1600" i="1" dirty="0" err="1">
                        <a:solidFill>
                          <a:schemeClr val="bg1"/>
                        </a:solidFill>
                        <a:latin typeface="+mn-lt"/>
                        <a:ea typeface="Helvetica" charset="0"/>
                      </a:rPr>
                      <a:t>s</a:t>
                    </a:r>
                    <a:r>
                      <a:rPr lang="en-GB" sz="1600" baseline="-25000" dirty="0" err="1">
                        <a:solidFill>
                          <a:schemeClr val="bg1"/>
                        </a:solidFill>
                        <a:latin typeface="+mn-lt"/>
                        <a:ea typeface="Helvetica" charset="0"/>
                      </a:rPr>
                      <a:t>j</a:t>
                    </a:r>
                    <a:r>
                      <a:rPr lang="en-GB" sz="1600" baseline="-25000" dirty="0">
                        <a:solidFill>
                          <a:schemeClr val="bg1"/>
                        </a:solidFill>
                        <a:latin typeface="+mn-lt"/>
                        <a:ea typeface="Helvetica" charset="0"/>
                      </a:rPr>
                      <a:t> </a:t>
                    </a:r>
                    <a:r>
                      <a:rPr lang="en-GB" sz="1600" dirty="0">
                        <a:solidFill>
                          <a:schemeClr val="bg1"/>
                        </a:solidFill>
                        <a:latin typeface="+mn-lt"/>
                        <a:ea typeface="Helvetica" charset="0"/>
                      </a:rPr>
                      <a:t>= </a:t>
                    </a:r>
                    <a:r>
                      <a:rPr lang="en-GB" sz="1200" dirty="0">
                        <a:solidFill>
                          <a:schemeClr val="bg1"/>
                        </a:solidFill>
                        <a:latin typeface="+mn-lt"/>
                        <a:ea typeface="Helvetica" charset="0"/>
                      </a:rPr>
                      <a:t>smoothing function</a:t>
                    </a:r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479" y="5215174"/>
                    <a:ext cx="3883257" cy="3386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7407" b="-2592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/>
            <p:cNvGrpSpPr/>
            <p:nvPr/>
          </p:nvGrpSpPr>
          <p:grpSpPr>
            <a:xfrm>
              <a:off x="746193" y="2601798"/>
              <a:ext cx="3851044" cy="1339732"/>
              <a:chOff x="746193" y="2601798"/>
              <a:chExt cx="3851044" cy="1339732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746193" y="2601798"/>
                <a:ext cx="3851044" cy="1339645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00000"/>
                  </a:lnSpc>
                </a:pPr>
                <a:r>
                  <a:rPr lang="en-GB" sz="2800" dirty="0">
                    <a:solidFill>
                      <a:schemeClr val="tx1"/>
                    </a:solidFill>
                    <a:ea typeface="Helvetica" charset="0"/>
                  </a:rPr>
                  <a:t>GLMM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276294" y="3021128"/>
                    <a:ext cx="2504927" cy="5756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mr-I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18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  <a:ea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8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charset="0"/>
                                  <a:ea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6294" y="3021128"/>
                    <a:ext cx="2504927" cy="57569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15" t="-168085" r="-505" b="-2382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746193" y="3602888"/>
                    <a:ext cx="3561270" cy="3386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GB" sz="1600" i="1" dirty="0">
                        <a:latin typeface="+mn-lt"/>
                        <a:ea typeface="Helvetica" charset="0"/>
                      </a:rPr>
                      <a:t>g</a:t>
                    </a:r>
                    <a:r>
                      <a:rPr lang="en-GB" sz="1600" i="1" baseline="-25000" dirty="0">
                        <a:latin typeface="+mn-lt"/>
                        <a:ea typeface="Helvetica" charset="0"/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a14:m>
                    <a:r>
                      <a:rPr lang="en-GB" sz="1600" i="1" baseline="-25000" dirty="0">
                        <a:latin typeface="+mn-lt"/>
                        <a:ea typeface="Helvetica" charset="0"/>
                      </a:rPr>
                      <a:t>)</a:t>
                    </a:r>
                    <a:r>
                      <a:rPr lang="en-GB" sz="1600" i="1" dirty="0">
                        <a:latin typeface="+mn-lt"/>
                        <a:ea typeface="Helvetica" charset="0"/>
                      </a:rPr>
                      <a:t> = </a:t>
                    </a:r>
                    <a:r>
                      <a:rPr lang="en-GB" sz="1200" dirty="0">
                        <a:latin typeface="+mn-lt"/>
                        <a:ea typeface="Helvetica" charset="0"/>
                      </a:rPr>
                      <a:t>link function</a:t>
                    </a: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193" y="3602888"/>
                    <a:ext cx="3561270" cy="3386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DBCF70-5AC8-A443-95B3-02636C5AA635}"/>
              </a:ext>
            </a:extLst>
          </p:cNvPr>
          <p:cNvSpPr/>
          <p:nvPr/>
        </p:nvSpPr>
        <p:spPr bwMode="auto">
          <a:xfrm>
            <a:off x="4181021" y="4718648"/>
            <a:ext cx="843016" cy="55992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3985D6-7568-5D63-40DA-BFDBF41B379D}"/>
              </a:ext>
            </a:extLst>
          </p:cNvPr>
          <p:cNvGrpSpPr/>
          <p:nvPr/>
        </p:nvGrpSpPr>
        <p:grpSpPr>
          <a:xfrm>
            <a:off x="5024037" y="2789125"/>
            <a:ext cx="6397598" cy="3378201"/>
            <a:chOff x="5024037" y="2789125"/>
            <a:chExt cx="6397598" cy="33782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01C236-CDEC-C549-8BC1-A3773094D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383" r="3548" b="2796"/>
            <a:stretch/>
          </p:blipFill>
          <p:spPr>
            <a:xfrm>
              <a:off x="6192925" y="2844224"/>
              <a:ext cx="5228710" cy="3323102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773842-143E-5C45-81B4-631FE946801C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 bwMode="auto">
            <a:xfrm flipV="1">
              <a:off x="5024037" y="4505775"/>
              <a:ext cx="1168888" cy="492834"/>
            </a:xfrm>
            <a:prstGeom prst="straightConnector1">
              <a:avLst/>
            </a:prstGeom>
            <a:solidFill>
              <a:schemeClr val="accent2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A048D6-4CE4-8E4E-B75A-B57455584A12}"/>
                </a:ext>
              </a:extLst>
            </p:cNvPr>
            <p:cNvSpPr txBox="1"/>
            <p:nvPr/>
          </p:nvSpPr>
          <p:spPr>
            <a:xfrm>
              <a:off x="8838877" y="2789125"/>
              <a:ext cx="2367286" cy="70173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We do not use X as a predictor but the result of the smoothed function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B3B335FA-4A91-4B0D-DDE9-80AFFB2ADC32}"/>
                </a:ext>
              </a:extLst>
            </p:cNvPr>
            <p:cNvCxnSpPr>
              <a:cxnSpLocks/>
              <a:stCxn id="19" idx="2"/>
              <a:endCxn id="18" idx="0"/>
            </p:cNvCxnSpPr>
            <p:nvPr/>
          </p:nvCxnSpPr>
          <p:spPr bwMode="auto">
            <a:xfrm rot="5400000">
              <a:off x="8321488" y="4239126"/>
              <a:ext cx="2449302" cy="952762"/>
            </a:xfrm>
            <a:prstGeom prst="bentConnector3">
              <a:avLst>
                <a:gd name="adj1" fmla="val 50000"/>
              </a:avLst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4693C9C-1F89-FB5C-BD20-4A7C9CE0C076}"/>
                </a:ext>
              </a:extLst>
            </p:cNvPr>
            <p:cNvSpPr/>
            <p:nvPr/>
          </p:nvSpPr>
          <p:spPr bwMode="auto">
            <a:xfrm>
              <a:off x="8900867" y="5940158"/>
              <a:ext cx="337782" cy="203461"/>
            </a:xfrm>
            <a:prstGeom prst="roundRect">
              <a:avLst/>
            </a:prstGeom>
            <a:noFill/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4AE4B97-44A9-C68A-83DD-F0506B803CF5}"/>
              </a:ext>
            </a:extLst>
          </p:cNvPr>
          <p:cNvSpPr/>
          <p:nvPr/>
        </p:nvSpPr>
        <p:spPr bwMode="auto">
          <a:xfrm>
            <a:off x="6190623" y="3937292"/>
            <a:ext cx="233183" cy="67831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012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7886217-DB3C-2CB6-B247-77BB27FB8991}"/>
              </a:ext>
            </a:extLst>
          </p:cNvPr>
          <p:cNvSpPr/>
          <p:nvPr/>
        </p:nvSpPr>
        <p:spPr bwMode="auto">
          <a:xfrm>
            <a:off x="6817513" y="4443601"/>
            <a:ext cx="4652018" cy="1576199"/>
          </a:xfrm>
          <a:prstGeom prst="roundRect">
            <a:avLst>
              <a:gd name="adj" fmla="val 7817"/>
            </a:avLst>
          </a:prstGeom>
          <a:solidFill>
            <a:schemeClr val="bg1">
              <a:lumMod val="9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The resultant spline is the sum of these weighted basis functions, evaluated at the values of  𝑥.</a:t>
            </a:r>
          </a:p>
          <a:p>
            <a:pPr algn="ctr">
              <a:lnSpc>
                <a:spcPct val="95000"/>
              </a:lnSpc>
            </a:pPr>
            <a:endParaRPr lang="en-GB" sz="1600" dirty="0">
              <a:latin typeface="+mn-lt"/>
            </a:endParaRPr>
          </a:p>
          <a:p>
            <a:pPr algn="ctr">
              <a:lnSpc>
                <a:spcPct val="95000"/>
              </a:lnSpc>
            </a:pPr>
            <a:endParaRPr lang="en-GB" sz="1600" dirty="0">
              <a:latin typeface="+mn-lt"/>
            </a:endParaRPr>
          </a:p>
          <a:p>
            <a:pPr algn="ctr">
              <a:lnSpc>
                <a:spcPct val="95000"/>
              </a:lnSpc>
            </a:pPr>
            <a:endParaRPr lang="en-GB" sz="160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2E0E7-5C47-0AC2-229C-BA9D1FFE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Splines –</a:t>
            </a:r>
            <a:r>
              <a:rPr lang="en-GB" b="1" dirty="0"/>
              <a:t>Smoothing algorithms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2496D-C679-5E5A-007E-02C7FEED29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5839" y="1373021"/>
                <a:ext cx="5108574" cy="4521366"/>
              </a:xfrm>
            </p:spPr>
            <p:txBody>
              <a:bodyPr/>
              <a:lstStyle/>
              <a:p>
                <a:r>
                  <a:rPr lang="en-GB" sz="2800" dirty="0">
                    <a:effectLst/>
                  </a:rPr>
                  <a:t>Splines are </a:t>
                </a:r>
                <a:r>
                  <a:rPr lang="en-GB" sz="2800" i="1" dirty="0">
                    <a:effectLst/>
                  </a:rPr>
                  <a:t>functions</a:t>
                </a:r>
                <a:r>
                  <a:rPr lang="en-GB" sz="2800" dirty="0">
                    <a:effectLst/>
                  </a:rPr>
                  <a:t> composed of simpler polynomial functions.</a:t>
                </a:r>
              </a:p>
              <a:p>
                <a:endParaRPr lang="en-GB" sz="2800" dirty="0">
                  <a:effectLst/>
                </a:endParaRPr>
              </a:p>
              <a:p>
                <a:r>
                  <a:rPr lang="en-GB" sz="2800" dirty="0">
                    <a:effectLst/>
                  </a:rPr>
                  <a:t>Those simpler functions are a polynomial function of a given base: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2400" dirty="0">
                  <a:effectLst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2400" dirty="0">
                  <a:effectLst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dirty="0"/>
              </a:p>
              <a:p>
                <a:pPr lvl="1"/>
                <a:r>
                  <a:rPr lang="en-GB" sz="2400" dirty="0">
                    <a:effectLst/>
                  </a:rPr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2496D-C679-5E5A-007E-02C7FEED29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9" y="1373021"/>
                <a:ext cx="5108574" cy="4521366"/>
              </a:xfrm>
              <a:blipFill>
                <a:blip r:embed="rId3"/>
                <a:stretch>
                  <a:fillRect l="-4208" t="-2521" r="-3465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E3864-5342-1E45-6571-4021D92E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B2DF3-E119-A646-A810-7706E391A412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F08963-69EE-A8AA-230C-6482891DC84F}"/>
                  </a:ext>
                </a:extLst>
              </p:cNvPr>
              <p:cNvSpPr txBox="1"/>
              <p:nvPr/>
            </p:nvSpPr>
            <p:spPr>
              <a:xfrm>
                <a:off x="7375989" y="5184301"/>
                <a:ext cx="382699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F08963-69EE-A8AA-230C-6482891D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989" y="5184301"/>
                <a:ext cx="3826997" cy="707886"/>
              </a:xfrm>
              <a:prstGeom prst="rect">
                <a:avLst/>
              </a:prstGeom>
              <a:blipFill>
                <a:blip r:embed="rId4"/>
                <a:stretch>
                  <a:fillRect t="-157895" b="-212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D37501-8936-FDB6-EDB1-26281648C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02" y="1503072"/>
            <a:ext cx="4273319" cy="2915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B458D-99D7-78BC-14A2-6D0FFB8092EB}"/>
              </a:ext>
            </a:extLst>
          </p:cNvPr>
          <p:cNvSpPr txBox="1"/>
          <p:nvPr/>
        </p:nvSpPr>
        <p:spPr>
          <a:xfrm rot="16832430">
            <a:off x="7303430" y="3041972"/>
            <a:ext cx="1108402" cy="233910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Function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7691D-C789-F636-4301-9D0032C17BDC}"/>
              </a:ext>
            </a:extLst>
          </p:cNvPr>
          <p:cNvSpPr txBox="1"/>
          <p:nvPr/>
        </p:nvSpPr>
        <p:spPr>
          <a:xfrm>
            <a:off x="8372482" y="2045368"/>
            <a:ext cx="1108402" cy="233910"/>
          </a:xfrm>
          <a:prstGeom prst="rect">
            <a:avLst/>
          </a:prstGeom>
          <a:solidFill>
            <a:srgbClr val="FF8D0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Function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92841-F645-7AF9-DAFD-ABD06B6FDEBB}"/>
              </a:ext>
            </a:extLst>
          </p:cNvPr>
          <p:cNvSpPr txBox="1"/>
          <p:nvPr/>
        </p:nvSpPr>
        <p:spPr>
          <a:xfrm rot="3283702">
            <a:off x="9631961" y="2792046"/>
            <a:ext cx="1108402" cy="233910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Function 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CAC570-05E3-57DE-B8EE-3738A70A1E56}"/>
              </a:ext>
            </a:extLst>
          </p:cNvPr>
          <p:cNvCxnSpPr>
            <a:cxnSpLocks/>
            <a:stCxn id="30" idx="0"/>
            <a:endCxn id="9" idx="2"/>
          </p:cNvCxnSpPr>
          <p:nvPr/>
        </p:nvCxnSpPr>
        <p:spPr bwMode="auto">
          <a:xfrm flipH="1" flipV="1">
            <a:off x="7972612" y="3180322"/>
            <a:ext cx="1170910" cy="1263279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87E5D9-CFFF-0E9A-7311-15E931458465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 bwMode="auto">
          <a:xfrm flipH="1" flipV="1">
            <a:off x="8926683" y="2279278"/>
            <a:ext cx="216839" cy="216432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10B0AB-0524-065D-6620-ECD83CE8A6E1}"/>
              </a:ext>
            </a:extLst>
          </p:cNvPr>
          <p:cNvCxnSpPr>
            <a:cxnSpLocks/>
            <a:stCxn id="30" idx="0"/>
            <a:endCxn id="11" idx="2"/>
          </p:cNvCxnSpPr>
          <p:nvPr/>
        </p:nvCxnSpPr>
        <p:spPr bwMode="auto">
          <a:xfrm flipV="1">
            <a:off x="9143522" y="2976537"/>
            <a:ext cx="947155" cy="1467064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1378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A2FED-B05A-E5E8-18FA-0C314B19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 basis functions ⇨ spline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26E66-834D-070C-9680-F0550EA9B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C0F2-531A-144D-9480-6BC64619E2B2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191C5E-15A3-A1A9-EFFB-42136286D4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97973"/>
            <a:ext cx="9121140" cy="51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11FE3-4C5A-5FD8-F87B-609C93CE1427}"/>
              </a:ext>
            </a:extLst>
          </p:cNvPr>
          <p:cNvSpPr txBox="1"/>
          <p:nvPr/>
        </p:nvSpPr>
        <p:spPr>
          <a:xfrm>
            <a:off x="8590949" y="6161553"/>
            <a:ext cx="2757165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Thanks Gavin Simpson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https://</a:t>
            </a:r>
            <a:r>
              <a:rPr lang="en-GB" sz="1600" dirty="0" err="1">
                <a:latin typeface="+mn-lt"/>
              </a:rPr>
              <a:t>gavinsimpson.github.io</a:t>
            </a: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8055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</a:t>
            </a:r>
            <a:r>
              <a:rPr lang="en-US" b="1" dirty="0"/>
              <a:t>Additive Models (GAMs)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400" dirty="0"/>
              <a:t>Each predictor can be “smoothed” differently.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Each predictor smoothing is done separately from the smoothing function for any other predictor.</a:t>
            </a:r>
          </a:p>
          <a:p>
            <a:r>
              <a:rPr lang="en-US" sz="2400" dirty="0"/>
              <a:t>You can combine smoothed and non-smoothed predictors.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650AE1-2ACE-D246-B17E-026ED20E136B}"/>
              </a:ext>
            </a:extLst>
          </p:cNvPr>
          <p:cNvGrpSpPr>
            <a:grpSpLocks noChangeAspect="1"/>
          </p:cNvGrpSpPr>
          <p:nvPr/>
        </p:nvGrpSpPr>
        <p:grpSpPr>
          <a:xfrm>
            <a:off x="5353476" y="1958975"/>
            <a:ext cx="5852687" cy="2504178"/>
            <a:chOff x="4059531" y="2156008"/>
            <a:chExt cx="6340687" cy="27129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9127BC-F0AA-6747-8EDE-D8F3F9D71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92" b="9566"/>
            <a:stretch/>
          </p:blipFill>
          <p:spPr>
            <a:xfrm>
              <a:off x="4293441" y="2156008"/>
              <a:ext cx="6106777" cy="247906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AF914E-ABE2-534C-AA40-47D430BB8EE1}"/>
                </a:ext>
              </a:extLst>
            </p:cNvPr>
            <p:cNvSpPr txBox="1"/>
            <p:nvPr/>
          </p:nvSpPr>
          <p:spPr>
            <a:xfrm>
              <a:off x="5671412" y="4635076"/>
              <a:ext cx="423001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Var1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6EE5E4-DB14-E547-A748-B179C23E657F}"/>
                </a:ext>
              </a:extLst>
            </p:cNvPr>
            <p:cNvSpPr txBox="1"/>
            <p:nvPr/>
          </p:nvSpPr>
          <p:spPr>
            <a:xfrm>
              <a:off x="8815933" y="4635076"/>
              <a:ext cx="423001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Var2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BA3F58-4DF0-3643-B9D4-F267D3FB55FE}"/>
                </a:ext>
              </a:extLst>
            </p:cNvPr>
            <p:cNvSpPr txBox="1"/>
            <p:nvPr/>
          </p:nvSpPr>
          <p:spPr>
            <a:xfrm rot="16200000">
              <a:off x="3602226" y="3190042"/>
              <a:ext cx="1148520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s(Var1,8.07)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536071-2B33-2942-BA62-66ACBE4D2E2F}"/>
                </a:ext>
              </a:extLst>
            </p:cNvPr>
            <p:cNvSpPr txBox="1"/>
            <p:nvPr/>
          </p:nvSpPr>
          <p:spPr>
            <a:xfrm rot="16200000">
              <a:off x="6778062" y="3190040"/>
              <a:ext cx="1057149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lo(Var2,6.7)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633C1C-B380-B34C-AE88-A3A788E69725}"/>
              </a:ext>
            </a:extLst>
          </p:cNvPr>
          <p:cNvGrpSpPr/>
          <p:nvPr/>
        </p:nvGrpSpPr>
        <p:grpSpPr>
          <a:xfrm>
            <a:off x="1330735" y="3509272"/>
            <a:ext cx="7019939" cy="697909"/>
            <a:chOff x="1330735" y="3650403"/>
            <a:chExt cx="7019939" cy="69790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B41E4B2-970A-444D-8592-305EF74B1EF4}"/>
                </a:ext>
              </a:extLst>
            </p:cNvPr>
            <p:cNvSpPr/>
            <p:nvPr/>
          </p:nvSpPr>
          <p:spPr bwMode="auto">
            <a:xfrm>
              <a:off x="1330735" y="3832259"/>
              <a:ext cx="3542769" cy="516053"/>
            </a:xfrm>
            <a:prstGeom prst="roundRect">
              <a:avLst/>
            </a:prstGeom>
            <a:solidFill>
              <a:schemeClr val="accent2"/>
            </a:solidFill>
            <a:ln w="28575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400" dirty="0">
                  <a:solidFill>
                    <a:schemeClr val="bg1"/>
                  </a:solidFill>
                </a:rPr>
                <a:t>Different functions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377BB6-AE55-834D-A1AD-75D03101CB39}"/>
                </a:ext>
              </a:extLst>
            </p:cNvPr>
            <p:cNvCxnSpPr>
              <a:cxnSpLocks/>
              <a:stCxn id="20" idx="3"/>
            </p:cNvCxnSpPr>
            <p:nvPr/>
          </p:nvCxnSpPr>
          <p:spPr bwMode="auto">
            <a:xfrm flipV="1">
              <a:off x="4873504" y="3692574"/>
              <a:ext cx="630943" cy="397712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FA2FC0-BB0F-D84D-89BA-A66907F8AE31}"/>
                </a:ext>
              </a:extLst>
            </p:cNvPr>
            <p:cNvCxnSpPr>
              <a:cxnSpLocks/>
              <a:stCxn id="20" idx="3"/>
              <a:endCxn id="12" idx="1"/>
            </p:cNvCxnSpPr>
            <p:nvPr/>
          </p:nvCxnSpPr>
          <p:spPr bwMode="auto">
            <a:xfrm flipV="1">
              <a:off x="4873504" y="3650403"/>
              <a:ext cx="3477170" cy="439883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6F287E-0633-384A-8C41-3909FB15D713}"/>
              </a:ext>
            </a:extLst>
          </p:cNvPr>
          <p:cNvGrpSpPr/>
          <p:nvPr/>
        </p:nvGrpSpPr>
        <p:grpSpPr>
          <a:xfrm>
            <a:off x="1144940" y="1993113"/>
            <a:ext cx="7097779" cy="747408"/>
            <a:chOff x="1395464" y="848704"/>
            <a:chExt cx="7097779" cy="74740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02A5BB6-DEB8-7B4E-A8EB-35EBB1F2394F}"/>
                </a:ext>
              </a:extLst>
            </p:cNvPr>
            <p:cNvSpPr/>
            <p:nvPr/>
          </p:nvSpPr>
          <p:spPr bwMode="auto">
            <a:xfrm>
              <a:off x="1395464" y="848704"/>
              <a:ext cx="3542769" cy="516053"/>
            </a:xfrm>
            <a:prstGeom prst="roundRect">
              <a:avLst/>
            </a:prstGeom>
            <a:solidFill>
              <a:schemeClr val="accent3"/>
            </a:solidFill>
            <a:ln w="28575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400" dirty="0"/>
                <a:t>Different parameters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799B699-74B5-E245-8555-5B0E4B409689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>
              <a:off x="4938233" y="1106731"/>
              <a:ext cx="3555010" cy="365566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11E067D-C2D7-3848-A3CE-49804E52F3E3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>
              <a:off x="4938233" y="1106731"/>
              <a:ext cx="665766" cy="489381"/>
            </a:xfrm>
            <a:prstGeom prst="straightConnector1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90001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B359-0A50-38CE-49B9-527F610A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smoothing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86B29-2A29-E3D3-907A-5A0DF2FE3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108574" cy="4521366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400" dirty="0"/>
              <a:t>Want to model the covariates flexibly.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400" dirty="0"/>
              <a:t>Covariates and response are not necessarily linearly related.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400" dirty="0"/>
              <a:t>You really want some “wiggles”.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F0057-A72C-88F1-B569-031F26D4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11F0-FCAE-BA40-BFBD-B110EC0864D4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116A5-0125-93FE-8D4C-A0A3B0A3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36" y="1179511"/>
            <a:ext cx="4578351" cy="45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5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27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</a:t>
            </a:r>
            <a:r>
              <a:rPr lang="en-US" b="1" dirty="0"/>
              <a:t>Additive Models</a:t>
            </a:r>
            <a:br>
              <a:rPr lang="en-US" b="1" dirty="0"/>
            </a:br>
            <a:r>
              <a:rPr lang="en-US" b="1" dirty="0"/>
              <a:t>The hard part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The flexibility of GAMs makes them very useful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However, </a:t>
            </a:r>
            <a:r>
              <a:rPr lang="en-US" sz="2400" dirty="0"/>
              <a:t>their application is not straightforward.</a:t>
            </a:r>
          </a:p>
          <a:p>
            <a:endParaRPr lang="en-US" sz="2400" dirty="0"/>
          </a:p>
          <a:p>
            <a:r>
              <a:rPr lang="en-GB" sz="2400" b="1" dirty="0"/>
              <a:t>Difficulty 1: </a:t>
            </a:r>
            <a:r>
              <a:rPr lang="en-GB" sz="2400" dirty="0"/>
              <a:t>An adequate smoothing </a:t>
            </a:r>
            <a:r>
              <a:rPr lang="en-GB" sz="2400" dirty="0">
                <a:sym typeface="Wingdings"/>
              </a:rPr>
              <a:t>function/parameter</a:t>
            </a:r>
            <a:r>
              <a:rPr lang="en-GB" sz="2400" dirty="0"/>
              <a:t> must be defined for each predictor.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79272" y="4280716"/>
                <a:ext cx="6830282" cy="9913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d>
                            <m:dPr>
                              <m:ctrlPr>
                                <a:rPr lang="mr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mr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mr-IN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mr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𝑙𝑜𝑒𝑠𝑠</m:t>
                      </m:r>
                      <m:d>
                        <m:dPr>
                          <m:ctrlPr>
                            <a:rPr lang="mr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mr-IN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𝑠𝑝𝑙𝑖𝑛𝑒</m:t>
                      </m:r>
                      <m:d>
                        <m:dPr>
                          <m:ctrlPr>
                            <a:rPr lang="mr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272" y="4280716"/>
                <a:ext cx="6830282" cy="991362"/>
              </a:xfrm>
              <a:prstGeom prst="rect">
                <a:avLst/>
              </a:prstGeom>
              <a:blipFill>
                <a:blip r:embed="rId2"/>
                <a:stretch>
                  <a:fillRect b="-1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65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</a:t>
            </a:r>
            <a:r>
              <a:rPr lang="en-US" b="1" dirty="0"/>
              <a:t>Additive Models</a:t>
            </a:r>
            <a:br>
              <a:rPr lang="en-US" b="1" dirty="0"/>
            </a:br>
            <a:r>
              <a:rPr lang="en-US" b="1" dirty="0"/>
              <a:t>The hard part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>
            <a:normAutofit/>
          </a:bodyPr>
          <a:lstStyle/>
          <a:p>
            <a:r>
              <a:rPr lang="en-GB" sz="2400" b="1" dirty="0"/>
              <a:t>Difficulty 2: </a:t>
            </a:r>
            <a:r>
              <a:rPr lang="en-GB" sz="2400" dirty="0"/>
              <a:t>Which probability distribution and link function combination is appropriate:</a:t>
            </a:r>
          </a:p>
          <a:p>
            <a:pPr lvl="2"/>
            <a:endParaRPr lang="en-GB" sz="2400" dirty="0"/>
          </a:p>
          <a:p>
            <a:pPr lvl="2"/>
            <a:endParaRPr lang="en-GB" sz="2400" dirty="0"/>
          </a:p>
          <a:p>
            <a:pPr lvl="2"/>
            <a:endParaRPr lang="en-GB" sz="2400" dirty="0"/>
          </a:p>
          <a:p>
            <a:pPr lvl="2"/>
            <a:endParaRPr lang="en-GB" sz="2400" dirty="0"/>
          </a:p>
          <a:p>
            <a:pPr lvl="2"/>
            <a:endParaRPr lang="en-GB" sz="2400" dirty="0"/>
          </a:p>
          <a:p>
            <a:pPr lvl="1"/>
            <a:r>
              <a:rPr lang="en-GB" sz="2400" dirty="0"/>
              <a:t>Use quasi-likelihood models if there is an over-dispersion problem </a:t>
            </a:r>
          </a:p>
          <a:p>
            <a:pPr lvl="2"/>
            <a:r>
              <a:rPr lang="en-GB" sz="2400" dirty="0"/>
              <a:t>quasi-Binomial / quasi-Poisson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84F56-D7B1-8F0D-D696-3B9422D7DA34}"/>
                  </a:ext>
                </a:extLst>
              </p:cNvPr>
              <p:cNvSpPr txBox="1"/>
              <p:nvPr/>
            </p:nvSpPr>
            <p:spPr>
              <a:xfrm>
                <a:off x="2528045" y="2891864"/>
                <a:ext cx="6981715" cy="148906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800" dirty="0">
                    <a:solidFill>
                      <a:schemeClr val="bg1"/>
                    </a:solidFill>
                  </a:rPr>
                  <a:t>Gaussian 	</a:t>
                </a:r>
                <a:r>
                  <a:rPr lang="en-GB" sz="2800" dirty="0">
                    <a:solidFill>
                      <a:schemeClr val="bg1"/>
                    </a:solidFill>
                    <a:sym typeface="Wingdings"/>
                  </a:rPr>
                  <a:t>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mr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mr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GB" sz="28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800" dirty="0">
                    <a:solidFill>
                      <a:schemeClr val="bg1"/>
                    </a:solidFill>
                  </a:rPr>
                  <a:t>Binomial 	</a:t>
                </a:r>
                <a:r>
                  <a:rPr lang="en-GB" sz="2800" dirty="0">
                    <a:solidFill>
                      <a:schemeClr val="bg1"/>
                    </a:solidFill>
                    <a:sym typeface="Wingdings"/>
                  </a:rPr>
                  <a:t>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mr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mr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mr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num>
                          <m:den>
                            <m:d>
                              <m:dPr>
                                <m:ctrlPr>
                                  <a:rPr lang="mr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mr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GB" sz="28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800" dirty="0">
                    <a:solidFill>
                      <a:schemeClr val="bg1"/>
                    </a:solidFill>
                  </a:rPr>
                  <a:t>Poisson 	</a:t>
                </a:r>
                <a:r>
                  <a:rPr lang="en-GB" sz="2800" dirty="0">
                    <a:solidFill>
                      <a:schemeClr val="bg1"/>
                    </a:solidFill>
                    <a:sym typeface="Wingdings"/>
                  </a:rPr>
                  <a:t>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mr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mr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mr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mr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</m:d>
                  </m:oMath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84F56-D7B1-8F0D-D696-3B9422D7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045" y="2891864"/>
                <a:ext cx="6981715" cy="1489062"/>
              </a:xfrm>
              <a:prstGeom prst="rect">
                <a:avLst/>
              </a:prstGeom>
              <a:blipFill>
                <a:blip r:embed="rId2"/>
                <a:stretch>
                  <a:fillRect l="-1818" t="-14286" b="-344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622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</a:t>
            </a:r>
            <a:r>
              <a:rPr lang="en-US" b="1" dirty="0"/>
              <a:t>Additive Models</a:t>
            </a:r>
            <a:br>
              <a:rPr lang="en-US" b="1" dirty="0"/>
            </a:br>
            <a:r>
              <a:rPr lang="en-US" b="1" dirty="0"/>
              <a:t>The hard part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Difficulty 3: </a:t>
            </a:r>
            <a:r>
              <a:rPr lang="en-GB" sz="2400" dirty="0"/>
              <a:t>Appropriate routines for fitting GAMs are not available in most commercial programs, but </a:t>
            </a:r>
            <a:r>
              <a:rPr lang="en-GB" sz="2400" b="1" dirty="0"/>
              <a:t>this is not a problem for us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>
                <a:solidFill>
                  <a:srgbClr val="C00000"/>
                </a:solidFill>
                <a:sym typeface="Wingdings" pitchFamily="2" charset="2"/>
              </a:rPr>
              <a:t>GAM</a:t>
            </a:r>
            <a:r>
              <a:rPr lang="en-GB" sz="2400" dirty="0">
                <a:solidFill>
                  <a:srgbClr val="C00000"/>
                </a:solidFill>
              </a:rPr>
              <a:t> routines implemented in two R-packages:</a:t>
            </a:r>
          </a:p>
          <a:p>
            <a:pPr lvl="2"/>
            <a:endParaRPr lang="en-GB" sz="2400" b="1" dirty="0"/>
          </a:p>
          <a:p>
            <a:endParaRPr lang="en-GB" sz="2400" dirty="0">
              <a:sym typeface="Wingding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2812A-36E9-F12B-147B-46DB7CE3E010}"/>
              </a:ext>
            </a:extLst>
          </p:cNvPr>
          <p:cNvSpPr txBox="1"/>
          <p:nvPr/>
        </p:nvSpPr>
        <p:spPr>
          <a:xfrm>
            <a:off x="1088240" y="3588911"/>
            <a:ext cx="4661927" cy="1569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>
                <a:solidFill>
                  <a:schemeClr val="bg1"/>
                </a:solidFill>
                <a:sym typeface="Wingdings"/>
              </a:rPr>
              <a:t></a:t>
            </a:r>
            <a:r>
              <a:rPr lang="en-GB" sz="2400" dirty="0">
                <a:solidFill>
                  <a:schemeClr val="bg1"/>
                </a:solidFill>
              </a:rPr>
              <a:t> Mixed GAM Computation Vehicle with automatic smoothness estimation [</a:t>
            </a:r>
            <a:r>
              <a:rPr lang="en-US" sz="2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mgcv</a:t>
            </a:r>
            <a:r>
              <a:rPr lang="en-US" sz="2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::gam</a:t>
            </a:r>
            <a:r>
              <a:rPr lang="en-GB" sz="24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34304-C0EE-12B2-1669-776FBD7418AC}"/>
              </a:ext>
            </a:extLst>
          </p:cNvPr>
          <p:cNvSpPr txBox="1"/>
          <p:nvPr/>
        </p:nvSpPr>
        <p:spPr>
          <a:xfrm>
            <a:off x="6438658" y="3913442"/>
            <a:ext cx="4661927" cy="830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gam</a:t>
            </a:r>
            <a:r>
              <a:rPr lang="en-GB" sz="2400" dirty="0"/>
              <a:t> </a:t>
            </a:r>
            <a:r>
              <a:rPr lang="en-GB" sz="2400" dirty="0">
                <a:sym typeface="Wingdings"/>
              </a:rPr>
              <a:t> Generalized Additive Models [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gam::gam</a:t>
            </a:r>
            <a:r>
              <a:rPr lang="en-GB" sz="2400" dirty="0">
                <a:sym typeface="Wingdings"/>
              </a:rPr>
              <a:t>]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1060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</a:rPr>
              <a:t>Ready to start?</a:t>
            </a:r>
            <a:endParaRPr lang="en-US" sz="6600" b="1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86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Additive </a:t>
            </a:r>
            <a:r>
              <a:rPr lang="en-US" b="1" dirty="0"/>
              <a:t>Models</a:t>
            </a:r>
            <a:br>
              <a:rPr lang="en-US" b="1" dirty="0"/>
            </a:br>
            <a:r>
              <a:rPr lang="en-US" b="1" dirty="0"/>
              <a:t>The two packages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358180" y="1958976"/>
            <a:ext cx="4657651" cy="3938588"/>
          </a:xfrm>
          <a:solidFill>
            <a:schemeClr val="accent3"/>
          </a:solidFill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gam</a:t>
            </a:r>
            <a:r>
              <a:rPr lang="en-GB" sz="2400" b="1" dirty="0"/>
              <a:t> </a:t>
            </a:r>
          </a:p>
          <a:p>
            <a:r>
              <a:rPr lang="en-US" dirty="0"/>
              <a:t>Estimation of smoothers uses a back-fitting algorithm</a:t>
            </a:r>
          </a:p>
          <a:p>
            <a:pPr lvl="1"/>
            <a:r>
              <a:rPr lang="en-US" dirty="0"/>
              <a:t>A smoothing function is fitted</a:t>
            </a:r>
          </a:p>
          <a:p>
            <a:pPr lvl="1"/>
            <a:r>
              <a:rPr lang="en-US" dirty="0"/>
              <a:t>The partial residuals are  determined and smoothed</a:t>
            </a:r>
          </a:p>
          <a:p>
            <a:r>
              <a:rPr lang="en-US" dirty="0"/>
              <a:t>Simple implementation </a:t>
            </a:r>
          </a:p>
          <a:p>
            <a:pPr lvl="1"/>
            <a:r>
              <a:rPr lang="en-US" dirty="0"/>
              <a:t>Loess smoothing only</a:t>
            </a:r>
          </a:p>
          <a:p>
            <a:r>
              <a:rPr lang="en-US" dirty="0"/>
              <a:t>Easy to understand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258646" y="1958976"/>
            <a:ext cx="4572000" cy="3938588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en-GB" sz="4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r>
              <a:rPr lang="en-GB" sz="2400" b="1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Estimation of smoothers  uses different type of </a:t>
            </a:r>
            <a:r>
              <a:rPr lang="en-US" dirty="0" err="1">
                <a:solidFill>
                  <a:schemeClr val="bg1"/>
                </a:solidFill>
              </a:rPr>
              <a:t>s,splines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Complex implementation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Cubic Regression Splines</a:t>
            </a:r>
          </a:p>
          <a:p>
            <a:r>
              <a:rPr lang="en-GB" dirty="0">
                <a:solidFill>
                  <a:schemeClr val="bg1"/>
                </a:solidFill>
              </a:rPr>
              <a:t>Can do cross-validation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optimal amount of smoothing</a:t>
            </a:r>
          </a:p>
          <a:p>
            <a:pPr algn="ctr"/>
            <a:r>
              <a:rPr lang="en-GB" b="1" dirty="0">
                <a:solidFill>
                  <a:schemeClr val="bg1"/>
                </a:solidFill>
              </a:rPr>
              <a:t>Allows for generalised additive mixed modelling (GAMM)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90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</a:t>
            </a:r>
            <a:r>
              <a:rPr lang="en-US" b="1" dirty="0"/>
              <a:t>Additive Models</a:t>
            </a:r>
            <a:br>
              <a:rPr lang="en-US" b="1" dirty="0"/>
            </a:br>
            <a:r>
              <a:rPr lang="en-US" b="1" dirty="0"/>
              <a:t>The two packages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1A1066-16EE-344D-847B-757366D5D0EC}"/>
              </a:ext>
            </a:extLst>
          </p:cNvPr>
          <p:cNvGrpSpPr/>
          <p:nvPr/>
        </p:nvGrpSpPr>
        <p:grpSpPr>
          <a:xfrm>
            <a:off x="1643275" y="1836101"/>
            <a:ext cx="8886762" cy="1888876"/>
            <a:chOff x="2134164" y="1595470"/>
            <a:chExt cx="8886762" cy="1888876"/>
          </a:xfrm>
        </p:grpSpPr>
        <p:sp>
          <p:nvSpPr>
            <p:cNvPr id="14" name="Rounded Rectangle 13"/>
            <p:cNvSpPr/>
            <p:nvPr/>
          </p:nvSpPr>
          <p:spPr>
            <a:xfrm>
              <a:off x="2134164" y="1595470"/>
              <a:ext cx="8886762" cy="188887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00000"/>
                </a:lnSpc>
              </a:pPr>
              <a:endParaRPr lang="en-US" sz="2000" dirty="0">
                <a:solidFill>
                  <a:schemeClr val="tx1"/>
                </a:solidFill>
                <a:latin typeface="+mj-lt"/>
                <a:ea typeface="Courier New" charset="0"/>
                <a:cs typeface="Courier New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383680" y="2284458"/>
              <a:ext cx="1884255" cy="10490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00000"/>
                </a:lnSpc>
              </a:pPr>
              <a:r>
                <a:rPr lang="en-GB" sz="1200" dirty="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rPr>
                <a:t>Proportion of the observations in the window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345724" y="1679456"/>
              <a:ext cx="1741111" cy="1277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00000"/>
                </a:lnSpc>
              </a:pPr>
              <a:r>
                <a:rPr lang="en-GB" sz="1200" dirty="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rPr>
                <a:t>Degree of the polynomial repression</a:t>
              </a:r>
            </a:p>
            <a:p>
              <a:pPr algn="ctr">
                <a:lnSpc>
                  <a:spcPct val="100000"/>
                </a:lnSpc>
              </a:pPr>
              <a:endParaRPr lang="en-GB" sz="1200" dirty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endParaRPr>
            </a:p>
            <a:p>
              <a:pPr algn="ctr">
                <a:lnSpc>
                  <a:spcPct val="100000"/>
                </a:lnSpc>
              </a:pPr>
              <a:endParaRPr lang="en-GB" sz="1200" dirty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GB" sz="1200" dirty="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rPr>
                <a:t>-1 = linear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EAB3CDC-3644-004C-9E03-057932777D62}"/>
                </a:ext>
              </a:extLst>
            </p:cNvPr>
            <p:cNvSpPr/>
            <p:nvPr/>
          </p:nvSpPr>
          <p:spPr>
            <a:xfrm>
              <a:off x="2134164" y="2284459"/>
              <a:ext cx="88867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dirty="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gam(</a:t>
              </a:r>
              <a:r>
                <a:rPr lang="en-US" sz="2400" dirty="0" err="1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Y.Var</a:t>
              </a:r>
              <a:r>
                <a:rPr lang="en-US" sz="2400" dirty="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 ∼ lo(</a:t>
              </a:r>
              <a:r>
                <a:rPr lang="en-US" sz="2400" dirty="0" err="1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Xvar</a:t>
              </a:r>
              <a:r>
                <a:rPr lang="en-US" sz="2400" dirty="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, degree=-1, span = 0.5))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2ADB517-DCFA-BB46-BA47-0D49C9F289D4}"/>
                </a:ext>
              </a:extLst>
            </p:cNvPr>
            <p:cNvSpPr/>
            <p:nvPr/>
          </p:nvSpPr>
          <p:spPr>
            <a:xfrm>
              <a:off x="2134164" y="1610354"/>
              <a:ext cx="26324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+mj-lt"/>
                  <a:ea typeface="Helvetica" charset="0"/>
                  <a:cs typeface="Helvetica" charset="0"/>
                </a:rPr>
                <a:t>Using gam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5917F6-8BD7-E94E-A2FB-2B4F7F649983}"/>
              </a:ext>
            </a:extLst>
          </p:cNvPr>
          <p:cNvGrpSpPr/>
          <p:nvPr/>
        </p:nvGrpSpPr>
        <p:grpSpPr>
          <a:xfrm>
            <a:off x="1643275" y="3873947"/>
            <a:ext cx="8886762" cy="2319318"/>
            <a:chOff x="2134164" y="3633316"/>
            <a:chExt cx="8886762" cy="2319318"/>
          </a:xfrm>
        </p:grpSpPr>
        <p:sp>
          <p:nvSpPr>
            <p:cNvPr id="16" name="Rounded Rectangle 15"/>
            <p:cNvSpPr/>
            <p:nvPr/>
          </p:nvSpPr>
          <p:spPr>
            <a:xfrm>
              <a:off x="2149717" y="3633316"/>
              <a:ext cx="8871209" cy="23193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00000"/>
                </a:lnSpc>
              </a:pPr>
              <a:endParaRPr lang="mr-IN" sz="2000" dirty="0">
                <a:solidFill>
                  <a:schemeClr val="tx1"/>
                </a:solidFill>
                <a:latin typeface="+mj-lt"/>
                <a:ea typeface="Courier New" charset="0"/>
                <a:cs typeface="Courier New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458134" y="4195761"/>
              <a:ext cx="4488255" cy="1618386"/>
              <a:chOff x="3541059" y="4356846"/>
              <a:chExt cx="4489428" cy="1618807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648631" y="4482028"/>
                <a:ext cx="1221040" cy="10491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ct val="100000"/>
                  </a:lnSpc>
                </a:pPr>
                <a:r>
                  <a:rPr lang="en-GB" sz="1200" dirty="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Spline type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fixed (T) </a:t>
                </a:r>
                <a:r>
                  <a:rPr lang="en-GB" sz="1200" dirty="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penalized (F)</a:t>
                </a: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013106" y="4482026"/>
                <a:ext cx="1181506" cy="104919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ct val="100000"/>
                  </a:lnSpc>
                </a:pPr>
                <a:r>
                  <a:rPr lang="en-GB" sz="1200" dirty="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Proportion of the </a:t>
                </a:r>
                <a:r>
                  <a:rPr lang="en-GB" sz="1200" dirty="0" err="1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obs</a:t>
                </a:r>
                <a:r>
                  <a:rPr lang="en-GB" sz="1200" dirty="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 in the window</a:t>
                </a: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6613301" y="4464673"/>
                <a:ext cx="1417186" cy="104919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ct val="100000"/>
                  </a:lnSpc>
                </a:pPr>
                <a:r>
                  <a:rPr lang="en-GB" sz="1200" dirty="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Spline family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GB" sz="1200" dirty="0" err="1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cr</a:t>
                </a:r>
                <a:r>
                  <a:rPr lang="en-GB" sz="1200" dirty="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=cubic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GB" sz="1200" dirty="0" err="1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tp</a:t>
                </a:r>
                <a:r>
                  <a:rPr lang="en-GB" sz="1200" dirty="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rPr>
                  <a:t>=thin-plate</a:t>
                </a: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541059" y="4356846"/>
                <a:ext cx="2734235" cy="1612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ct val="100000"/>
                  </a:lnSpc>
                </a:pPr>
                <a:endParaRPr lang="en-GB" sz="1200" dirty="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850342" y="5513868"/>
                <a:ext cx="2133600" cy="46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1200">
                    <a:latin typeface="+mj-lt"/>
                    <a:ea typeface="Helvetica" charset="0"/>
                    <a:cs typeface="Helvetica" charset="0"/>
                  </a:rPr>
                  <a:t>This default finds the optimal amount of smoothing </a:t>
                </a:r>
                <a:endParaRPr lang="en-GB" sz="1200" dirty="0">
                  <a:latin typeface="+mj-lt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3212DC-2131-5F4A-BB6E-87CA26815ECE}"/>
                </a:ext>
              </a:extLst>
            </p:cNvPr>
            <p:cNvSpPr/>
            <p:nvPr/>
          </p:nvSpPr>
          <p:spPr>
            <a:xfrm>
              <a:off x="2149717" y="3650526"/>
              <a:ext cx="287129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+mj-lt"/>
                  <a:ea typeface="Helvetica" charset="0"/>
                  <a:cs typeface="Helvetica" charset="0"/>
                </a:rPr>
                <a:t>Using </a:t>
              </a:r>
              <a:r>
                <a:rPr lang="en-US" sz="4000" b="1" dirty="0" err="1">
                  <a:ea typeface="Helvetica" charset="0"/>
                  <a:cs typeface="Helvetica" charset="0"/>
                </a:rPr>
                <a:t>mgcv</a:t>
              </a:r>
              <a:endParaRPr lang="en-US" sz="4000" b="1" dirty="0">
                <a:latin typeface="+mj-lt"/>
                <a:ea typeface="Helvetica" charset="0"/>
                <a:cs typeface="Helvetica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7DC60-6EC7-DF4B-BA85-A7BECF563C4E}"/>
                </a:ext>
              </a:extLst>
            </p:cNvPr>
            <p:cNvSpPr/>
            <p:nvPr/>
          </p:nvSpPr>
          <p:spPr>
            <a:xfrm>
              <a:off x="2134164" y="4273899"/>
              <a:ext cx="88867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mr-IN" sz="2400" dirty="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gam</a:t>
              </a:r>
              <a:r>
                <a:rPr lang="mr-IN" sz="2400" dirty="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(</a:t>
              </a:r>
              <a:r>
                <a:rPr lang="en-US" sz="2400" dirty="0" err="1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Y.Var</a:t>
              </a:r>
              <a:r>
                <a:rPr lang="mr-IN" sz="2400" dirty="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∼</a:t>
              </a:r>
              <a:r>
                <a:rPr lang="mr-IN" sz="2400" dirty="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s</a:t>
              </a:r>
              <a:r>
                <a:rPr lang="mr-IN" sz="2400" dirty="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(</a:t>
              </a:r>
              <a:r>
                <a:rPr lang="en-US" sz="2400" dirty="0" err="1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Xvar</a:t>
              </a:r>
              <a:r>
                <a:rPr lang="mr-IN" sz="2400" dirty="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,</a:t>
              </a:r>
              <a:r>
                <a:rPr lang="en-US" sz="2400" dirty="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  </a:t>
              </a:r>
              <a:r>
                <a:rPr lang="mr-IN" sz="2400" dirty="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fx</a:t>
              </a:r>
              <a:r>
                <a:rPr lang="mr-IN" sz="2400" dirty="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=</a:t>
              </a:r>
              <a:r>
                <a:rPr lang="mr-IN" sz="2400" dirty="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F</a:t>
              </a:r>
              <a:r>
                <a:rPr lang="mr-IN" sz="2400" dirty="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,</a:t>
              </a:r>
              <a:r>
                <a:rPr lang="en-US" sz="2400" dirty="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   </a:t>
              </a:r>
              <a:r>
                <a:rPr lang="mr-IN" sz="2400" dirty="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k</a:t>
              </a:r>
              <a:r>
                <a:rPr lang="mr-IN" sz="2400" dirty="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=-1,</a:t>
              </a:r>
              <a:r>
                <a:rPr lang="en-US" sz="2400" dirty="0">
                  <a:latin typeface="Courier New" panose="02070309020205020404" pitchFamily="49" charset="0"/>
                  <a:ea typeface="Courier New" charset="0"/>
                  <a:cs typeface="Courier New" panose="02070309020205020404" pitchFamily="49" charset="0"/>
                </a:rPr>
                <a:t>   </a:t>
              </a:r>
              <a:r>
                <a:rPr lang="mr-IN" sz="2400" dirty="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bs</a:t>
              </a:r>
              <a:r>
                <a:rPr lang="mr-IN" sz="2400" dirty="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="</a:t>
              </a:r>
              <a:r>
                <a:rPr lang="mr-IN" sz="2400" dirty="0" err="1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cr</a:t>
              </a:r>
              <a:r>
                <a:rPr lang="mr-IN" sz="2400" dirty="0">
                  <a:latin typeface="Courier New" panose="02070309020205020404" pitchFamily="49" charset="0"/>
                  <a:ea typeface="Courier New" charset="0"/>
                  <a:cs typeface="Courier New" charset="0"/>
                </a:rPr>
                <a:t>"))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46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787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7B83-BC82-110E-ED2E-35D88C7B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up your splines/smoothers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9F4AE06-21D3-194B-F586-76B85CBB1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023" y="1177134"/>
            <a:ext cx="9011602" cy="5056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5F75DE-5953-D649-CC6C-DBC5849B9ED7}"/>
              </a:ext>
            </a:extLst>
          </p:cNvPr>
          <p:cNvSpPr txBox="1"/>
          <p:nvPr/>
        </p:nvSpPr>
        <p:spPr>
          <a:xfrm>
            <a:off x="8588085" y="2168114"/>
            <a:ext cx="2083134" cy="409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800" dirty="0">
                <a:solidFill>
                  <a:schemeClr val="bg1"/>
                </a:solidFill>
                <a:latin typeface="+mn-lt"/>
              </a:rPr>
              <a:t>Observations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7EC458-0366-07FE-2093-A0F4DFDC4003}"/>
              </a:ext>
            </a:extLst>
          </p:cNvPr>
          <p:cNvCxnSpPr>
            <a:stCxn id="12" idx="1"/>
          </p:cNvCxnSpPr>
          <p:nvPr/>
        </p:nvCxnSpPr>
        <p:spPr bwMode="auto">
          <a:xfrm flipH="1">
            <a:off x="7940385" y="2372786"/>
            <a:ext cx="647700" cy="106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6701D8-6B69-77A3-C989-23A2B6AE9DF1}"/>
              </a:ext>
            </a:extLst>
          </p:cNvPr>
          <p:cNvCxnSpPr>
            <a:cxnSpLocks/>
            <a:stCxn id="17" idx="0"/>
          </p:cNvCxnSpPr>
          <p:nvPr/>
        </p:nvCxnSpPr>
        <p:spPr bwMode="auto">
          <a:xfrm flipH="1" flipV="1">
            <a:off x="5928705" y="3552806"/>
            <a:ext cx="1055203" cy="109260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DBA52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A0CAF6-51C8-531E-1609-75D6080CB2E6}"/>
              </a:ext>
            </a:extLst>
          </p:cNvPr>
          <p:cNvSpPr txBox="1"/>
          <p:nvPr/>
        </p:nvSpPr>
        <p:spPr>
          <a:xfrm>
            <a:off x="5710098" y="4645406"/>
            <a:ext cx="2547620" cy="409343"/>
          </a:xfrm>
          <a:prstGeom prst="rect">
            <a:avLst/>
          </a:prstGeom>
          <a:solidFill>
            <a:srgbClr val="DBA52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800" dirty="0">
                <a:solidFill>
                  <a:schemeClr val="bg1"/>
                </a:solidFill>
                <a:latin typeface="+mn-lt"/>
              </a:rPr>
              <a:t>The GAM Model</a:t>
            </a: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3BE12E84-DE5D-CEAE-032E-69143618B8AF}"/>
              </a:ext>
            </a:extLst>
          </p:cNvPr>
          <p:cNvSpPr/>
          <p:nvPr/>
        </p:nvSpPr>
        <p:spPr bwMode="auto">
          <a:xfrm rot="18850113">
            <a:off x="7215925" y="3277686"/>
            <a:ext cx="2793683" cy="640080"/>
          </a:xfrm>
          <a:prstGeom prst="leftRightArrow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4EE1F-F462-F433-0E33-AC9D2730F3F0}"/>
              </a:ext>
            </a:extLst>
          </p:cNvPr>
          <p:cNvSpPr txBox="1"/>
          <p:nvPr/>
        </p:nvSpPr>
        <p:spPr>
          <a:xfrm>
            <a:off x="8368316" y="6048444"/>
            <a:ext cx="2757165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Thanks Gavin Simpson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https://</a:t>
            </a:r>
            <a:r>
              <a:rPr lang="en-GB" sz="1600" dirty="0" err="1">
                <a:latin typeface="+mn-lt"/>
              </a:rPr>
              <a:t>gavinsimpson.github.io</a:t>
            </a: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8077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E86A-FF1C-E0BF-4A8F-598BFBD6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Picking you smoother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8871F-3036-A46E-46E2-75798C7A5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There are many types of “smoother” functions you could use</a:t>
            </a:r>
          </a:p>
          <a:p>
            <a:pPr lvl="1"/>
            <a:r>
              <a:rPr lang="en-GB" sz="2400" dirty="0"/>
              <a:t>When implanting these in GAMS within R and the </a:t>
            </a:r>
            <a:r>
              <a:rPr lang="en-GB" sz="2400" dirty="0" err="1">
                <a:latin typeface="Courier" pitchFamily="2" charset="0"/>
              </a:rPr>
              <a:t>mgcv</a:t>
            </a:r>
            <a:r>
              <a:rPr lang="en-GB" sz="2400" dirty="0"/>
              <a:t> package , you set these using the</a:t>
            </a:r>
            <a:r>
              <a:rPr lang="en-GB" sz="2400" b="1" dirty="0">
                <a:solidFill>
                  <a:srgbClr val="FF0000"/>
                </a:solidFill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Courier" pitchFamily="2" charset="0"/>
              </a:rPr>
              <a:t>bs</a:t>
            </a:r>
            <a:r>
              <a:rPr lang="en-GB" sz="2400" b="1" dirty="0">
                <a:solidFill>
                  <a:srgbClr val="FF0000"/>
                </a:solidFill>
              </a:rPr>
              <a:t> </a:t>
            </a:r>
            <a:r>
              <a:rPr lang="en-GB" sz="2400" dirty="0"/>
              <a:t>argument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400" b="0" i="0" u="none" strike="noStrike" dirty="0">
              <a:solidFill>
                <a:srgbClr val="212529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7D0E1-631C-34AC-7752-F0C4BA83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4570-88B3-0849-BA85-593EC8B5836C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1A63F-FF57-72C7-A9A1-11866BEDCE64}"/>
              </a:ext>
            </a:extLst>
          </p:cNvPr>
          <p:cNvSpPr txBox="1"/>
          <p:nvPr/>
        </p:nvSpPr>
        <p:spPr>
          <a:xfrm>
            <a:off x="625477" y="2891918"/>
            <a:ext cx="519840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Cubic splines </a:t>
            </a:r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bs = '</a:t>
            </a:r>
            <a:r>
              <a:rPr lang="en-GB" sz="2400" dirty="0" err="1">
                <a:solidFill>
                  <a:schemeClr val="bg1"/>
                </a:solidFill>
                <a:latin typeface="Courier" pitchFamily="2" charset="0"/>
              </a:rPr>
              <a:t>cr</a:t>
            </a:r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'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 splines</a:t>
            </a:r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 bs = '</a:t>
            </a:r>
            <a:r>
              <a:rPr lang="en-GB" sz="2400" dirty="0" err="1">
                <a:solidFill>
                  <a:schemeClr val="bg1"/>
                </a:solidFill>
                <a:latin typeface="Courier" pitchFamily="2" charset="0"/>
              </a:rPr>
              <a:t>ps</a:t>
            </a:r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'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Cyclic splines </a:t>
            </a:r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bs = 'cc'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Adaptive splines </a:t>
            </a:r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bs = 'ad'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Random effect </a:t>
            </a:r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bs = 're'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E1A76-9C42-7B13-BC70-CD04055412D2}"/>
              </a:ext>
            </a:extLst>
          </p:cNvPr>
          <p:cNvSpPr txBox="1"/>
          <p:nvPr/>
        </p:nvSpPr>
        <p:spPr>
          <a:xfrm>
            <a:off x="6364940" y="2891918"/>
            <a:ext cx="5198409" cy="230832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</a:lstStyle>
          <a:p>
            <a:pPr marL="342900" indent="-342900"/>
            <a:r>
              <a:rPr lang="en-GB" dirty="0">
                <a:solidFill>
                  <a:schemeClr val="bg1"/>
                </a:solidFill>
              </a:rPr>
              <a:t>Factor smooths 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bs = 'fs’</a:t>
            </a:r>
          </a:p>
          <a:p>
            <a:pPr marL="342900" indent="-342900"/>
            <a:r>
              <a:rPr lang="en-GB" dirty="0" err="1">
                <a:solidFill>
                  <a:schemeClr val="bg1"/>
                </a:solidFill>
              </a:rPr>
              <a:t>Duchon</a:t>
            </a:r>
            <a:r>
              <a:rPr lang="en-GB" dirty="0">
                <a:solidFill>
                  <a:schemeClr val="bg1"/>
                </a:solidFill>
              </a:rPr>
              <a:t> splines 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bs = 'ds'</a:t>
            </a:r>
          </a:p>
          <a:p>
            <a:pPr marL="342900" indent="-342900"/>
            <a:r>
              <a:rPr lang="en-GB" dirty="0">
                <a:solidFill>
                  <a:schemeClr val="bg1"/>
                </a:solidFill>
              </a:rPr>
              <a:t>Spline on the sphere 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bs = '</a:t>
            </a:r>
            <a:r>
              <a:rPr lang="en-GB" dirty="0" err="1">
                <a:solidFill>
                  <a:schemeClr val="bg1"/>
                </a:solidFill>
                <a:latin typeface="Courier" pitchFamily="2" charset="0"/>
              </a:rPr>
              <a:t>sos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'</a:t>
            </a:r>
          </a:p>
          <a:p>
            <a:pPr marL="342900" indent="-342900"/>
            <a:r>
              <a:rPr lang="en-GB" dirty="0">
                <a:solidFill>
                  <a:schemeClr val="bg1"/>
                </a:solidFill>
              </a:rPr>
              <a:t>MRFs 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bs = '</a:t>
            </a:r>
            <a:r>
              <a:rPr lang="en-GB" dirty="0" err="1">
                <a:solidFill>
                  <a:schemeClr val="bg1"/>
                </a:solidFill>
                <a:latin typeface="Courier" pitchFamily="2" charset="0"/>
              </a:rPr>
              <a:t>mrf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'</a:t>
            </a:r>
          </a:p>
          <a:p>
            <a:pPr marL="342900" indent="-342900"/>
            <a:r>
              <a:rPr lang="en-GB" dirty="0">
                <a:solidFill>
                  <a:schemeClr val="bg1"/>
                </a:solidFill>
              </a:rPr>
              <a:t>Soap-film smooth 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bs = 'so'</a:t>
            </a:r>
          </a:p>
          <a:p>
            <a:pPr marL="342900" indent="-342900"/>
            <a:r>
              <a:rPr lang="en-GB" dirty="0">
                <a:solidFill>
                  <a:schemeClr val="bg1"/>
                </a:solidFill>
              </a:rPr>
              <a:t>Gaussian process 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bs = '</a:t>
            </a:r>
            <a:r>
              <a:rPr lang="en-GB" dirty="0" err="1">
                <a:solidFill>
                  <a:schemeClr val="bg1"/>
                </a:solidFill>
                <a:latin typeface="Courier" pitchFamily="2" charset="0"/>
              </a:rPr>
              <a:t>gp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324318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84FA616-7084-54E4-B514-DA6901B9AE7C}"/>
              </a:ext>
            </a:extLst>
          </p:cNvPr>
          <p:cNvGrpSpPr/>
          <p:nvPr/>
        </p:nvGrpSpPr>
        <p:grpSpPr>
          <a:xfrm>
            <a:off x="6629016" y="1396124"/>
            <a:ext cx="3953757" cy="4581449"/>
            <a:chOff x="6629016" y="1396124"/>
            <a:chExt cx="3953757" cy="458144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B0C36C0-8FEC-6F35-8052-4C64A4593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620"/>
            <a:stretch/>
          </p:blipFill>
          <p:spPr>
            <a:xfrm>
              <a:off x="6629016" y="1396124"/>
              <a:ext cx="3953757" cy="218096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69451E9-2853-615E-4D82-3E74FDFBA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016" y="3537448"/>
              <a:ext cx="3953757" cy="24401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BEB028-D97E-4824-F9C2-EF7EFF96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Picking the right </a:t>
            </a:r>
            <a:r>
              <a:rPr lang="en-GB" dirty="0" err="1"/>
              <a:t>wiggliness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BC586-069C-6E8E-2A42-EA4FF691A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108574" cy="4521366"/>
          </a:xfrm>
        </p:spPr>
        <p:txBody>
          <a:bodyPr/>
          <a:lstStyle/>
          <a:p>
            <a:r>
              <a:rPr lang="en-GB" sz="2400" dirty="0"/>
              <a:t>In practice, you do this by defining the </a:t>
            </a:r>
            <a:r>
              <a:rPr lang="en-GB" sz="2400" b="1" dirty="0"/>
              <a:t>Maximum allowed </a:t>
            </a:r>
            <a:r>
              <a:rPr lang="en-GB" sz="2400" b="1" dirty="0" err="1"/>
              <a:t>wiggliness</a:t>
            </a:r>
            <a:r>
              <a:rPr lang="en-GB" sz="2400" b="1" dirty="0"/>
              <a:t> (</a:t>
            </a:r>
            <a:r>
              <a:rPr lang="en-GB" sz="2400" b="1" i="1" dirty="0"/>
              <a:t>k</a:t>
            </a:r>
            <a:r>
              <a:rPr lang="en-GB" sz="2400" b="1" dirty="0"/>
              <a:t>).</a:t>
            </a:r>
          </a:p>
          <a:p>
            <a:pPr lvl="1"/>
            <a:r>
              <a:rPr lang="en-GB" dirty="0"/>
              <a:t>i.e., the number of small functions that make the spline.</a:t>
            </a:r>
          </a:p>
          <a:p>
            <a:pPr lvl="1"/>
            <a:r>
              <a:rPr lang="en-GB" i="1" dirty="0"/>
              <a:t>k</a:t>
            </a:r>
            <a:r>
              <a:rPr lang="en-GB" dirty="0"/>
              <a:t>  must be large enough</a:t>
            </a:r>
          </a:p>
          <a:p>
            <a:pPr lvl="2"/>
            <a:r>
              <a:rPr lang="en-GB" dirty="0"/>
              <a:t>the </a:t>
            </a:r>
            <a:r>
              <a:rPr lang="el-GR" i="1" dirty="0"/>
              <a:t>λ</a:t>
            </a:r>
            <a:r>
              <a:rPr lang="en-US" dirty="0"/>
              <a:t> </a:t>
            </a:r>
            <a:r>
              <a:rPr lang="el-GR" dirty="0"/>
              <a:t> </a:t>
            </a:r>
            <a:r>
              <a:rPr lang="en-GB" dirty="0"/>
              <a:t>penalty does the rest</a:t>
            </a:r>
          </a:p>
          <a:p>
            <a:pPr lvl="1"/>
            <a:r>
              <a:rPr lang="en-GB" dirty="0"/>
              <a:t>But large </a:t>
            </a:r>
            <a:r>
              <a:rPr lang="en-GB" i="1" dirty="0"/>
              <a:t>k</a:t>
            </a:r>
            <a:r>
              <a:rPr lang="en-GB" dirty="0"/>
              <a:t> makes things run slow</a:t>
            </a:r>
          </a:p>
          <a:p>
            <a:pPr lvl="1"/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DA4B2-05B6-EEC2-042C-5C180E29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8A45-0826-2A40-9071-98AB3D130E53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E147B-CBC5-B4CC-7D4E-05827D910B0E}"/>
              </a:ext>
            </a:extLst>
          </p:cNvPr>
          <p:cNvSpPr txBox="1"/>
          <p:nvPr/>
        </p:nvSpPr>
        <p:spPr>
          <a:xfrm>
            <a:off x="9524137" y="1566197"/>
            <a:ext cx="860813" cy="46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K=3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EDF=1.53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090833-59FF-6A97-EB38-EAD94BAEE1DA}"/>
              </a:ext>
            </a:extLst>
          </p:cNvPr>
          <p:cNvSpPr txBox="1"/>
          <p:nvPr/>
        </p:nvSpPr>
        <p:spPr>
          <a:xfrm>
            <a:off x="9000499" y="4888004"/>
            <a:ext cx="954044" cy="46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K=10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EDF = 5.79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AC2CDC-2AE3-7BF3-5F8A-790A6A27BFCF}"/>
              </a:ext>
            </a:extLst>
          </p:cNvPr>
          <p:cNvSpPr/>
          <p:nvPr/>
        </p:nvSpPr>
        <p:spPr bwMode="auto">
          <a:xfrm>
            <a:off x="1438275" y="4457700"/>
            <a:ext cx="4171464" cy="1277674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bg1"/>
                </a:solidFill>
              </a:rPr>
              <a:t>The actual </a:t>
            </a:r>
            <a:r>
              <a:rPr lang="en-GB" sz="2200" b="1" dirty="0" err="1">
                <a:solidFill>
                  <a:schemeClr val="bg1"/>
                </a:solidFill>
              </a:rPr>
              <a:t>wiggliness</a:t>
            </a:r>
            <a:r>
              <a:rPr lang="en-GB" sz="2200" dirty="0">
                <a:solidFill>
                  <a:schemeClr val="bg1"/>
                </a:solidFill>
              </a:rPr>
              <a:t> you spline reflected in the effective degrees of freedom (EDF)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B183E1-1132-B4A9-12CF-4E374EFF2ED2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 bwMode="auto">
          <a:xfrm flipV="1">
            <a:off x="5609739" y="2486606"/>
            <a:ext cx="1019277" cy="2609931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3F6427-DD61-F41D-322B-BA1BC2FC986C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 flipV="1">
            <a:off x="5609739" y="4580441"/>
            <a:ext cx="1105386" cy="516096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57410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20BD-D41B-302A-B74F-C5F30B71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hey, isn’t this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46036-5F8D-883F-B993-E9C87157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>
                <a:latin typeface="AU Passata" panose="020B0503030502030804" pitchFamily="34" charset="77"/>
              </a:rPr>
              <a:t>​So let's check our goal:</a:t>
            </a:r>
          </a:p>
          <a:p>
            <a:pPr lvl="1"/>
            <a:r>
              <a:rPr lang="en-GB" dirty="0">
                <a:latin typeface="AU Passata" panose="020B0503030502030804" pitchFamily="34" charset="77"/>
              </a:rPr>
              <a:t>Want a line that is "close" to all the data (high likelihood)</a:t>
            </a:r>
          </a:p>
          <a:p>
            <a:pPr lvl="1"/>
            <a:r>
              <a:rPr lang="en-GB" dirty="0">
                <a:latin typeface="AU Passata" panose="020B0503030502030804" pitchFamily="34" charset="77"/>
              </a:rPr>
              <a:t>We know there is "error", which must be accounted for in the model.</a:t>
            </a:r>
          </a:p>
          <a:p>
            <a:pPr lvl="1"/>
            <a:r>
              <a:rPr lang="en-GB" dirty="0">
                <a:latin typeface="AU Passata" panose="020B0503030502030804" pitchFamily="34" charset="77"/>
              </a:rPr>
              <a:t>We Don't want splines that just fit every data point.</a:t>
            </a:r>
          </a:p>
          <a:p>
            <a:endParaRPr lang="en-GB" sz="2400" dirty="0">
              <a:latin typeface="AU Passata" panose="020B0503030502030804" pitchFamily="34" charset="77"/>
            </a:endParaRPr>
          </a:p>
          <a:p>
            <a:r>
              <a:rPr lang="en-GB" sz="2400" dirty="0">
                <a:latin typeface="AU Passata" panose="020B0503030502030804" pitchFamily="34" charset="77"/>
              </a:rPr>
              <a:t>​</a:t>
            </a:r>
            <a:r>
              <a:rPr lang="en-GB" sz="2400" b="1" dirty="0">
                <a:latin typeface="AU Passata" panose="020B0503030502030804" pitchFamily="34" charset="77"/>
              </a:rPr>
              <a:t>​How do we do this without overfitting?</a:t>
            </a:r>
          </a:p>
          <a:p>
            <a:pPr lvl="1"/>
            <a:r>
              <a:rPr lang="en-GB" dirty="0">
                <a:latin typeface="AU Passata" panose="020B0503030502030804" pitchFamily="34" charset="77"/>
              </a:rPr>
              <a:t>We penalize the process using a smoothing parameter (</a:t>
            </a:r>
            <a:r>
              <a:rPr lang="el-GR" dirty="0">
                <a:latin typeface="AU Passata" panose="020B0503030502030804" pitchFamily="34" charset="77"/>
              </a:rPr>
              <a:t>λ) </a:t>
            </a:r>
            <a:r>
              <a:rPr lang="en-GB" dirty="0">
                <a:latin typeface="AU Passata" panose="020B0503030502030804" pitchFamily="34" charset="77"/>
              </a:rPr>
              <a:t>to define the trade-off between:</a:t>
            </a:r>
          </a:p>
          <a:p>
            <a:pPr lvl="1"/>
            <a:r>
              <a:rPr lang="en-GB" dirty="0" err="1">
                <a:latin typeface="AU Passata" panose="020B0503030502030804" pitchFamily="34" charset="77"/>
              </a:rPr>
              <a:t>Wigglyness</a:t>
            </a:r>
            <a:r>
              <a:rPr lang="en-GB" dirty="0">
                <a:latin typeface="AU Passata" panose="020B0503030502030804" pitchFamily="34" charset="77"/>
              </a:rPr>
              <a:t> </a:t>
            </a:r>
            <a:r>
              <a:rPr lang="en-GB" dirty="0" err="1">
                <a:latin typeface="AU Passata" panose="020B0503030502030804" pitchFamily="34" charset="77"/>
              </a:rPr>
              <a:t>à</a:t>
            </a:r>
            <a:r>
              <a:rPr lang="en-GB" dirty="0">
                <a:latin typeface="AU Passata" panose="020B0503030502030804" pitchFamily="34" charset="77"/>
              </a:rPr>
              <a:t> BTW, this is the correct statistical word</a:t>
            </a:r>
          </a:p>
          <a:p>
            <a:pPr lvl="1"/>
            <a:r>
              <a:rPr lang="en-GB" dirty="0">
                <a:latin typeface="AU Passata" panose="020B0503030502030804" pitchFamily="34" charset="77"/>
              </a:rPr>
              <a:t>Closeness to the data </a:t>
            </a:r>
            <a:r>
              <a:rPr lang="en-GB" dirty="0" err="1">
                <a:latin typeface="AU Passata" panose="020B0503030502030804" pitchFamily="34" charset="77"/>
              </a:rPr>
              <a:t>à</a:t>
            </a:r>
            <a:r>
              <a:rPr lang="en-GB" dirty="0">
                <a:latin typeface="AU Passata" panose="020B0503030502030804" pitchFamily="34" charset="77"/>
              </a:rPr>
              <a:t> Likelihood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60B01-5A56-A130-C464-39770C17F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1C4D9-8AFC-F84D-9010-B436864914F3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1D07C-988A-DAAE-FEFA-582F8004805A}"/>
              </a:ext>
            </a:extLst>
          </p:cNvPr>
          <p:cNvSpPr txBox="1"/>
          <p:nvPr/>
        </p:nvSpPr>
        <p:spPr>
          <a:xfrm>
            <a:off x="1435100" y="5371648"/>
            <a:ext cx="9767887" cy="67140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252000" lvl="1" indent="0" algn="ctr">
              <a:buNone/>
            </a:pPr>
            <a:r>
              <a:rPr lang="en-GB" sz="3600" b="1" dirty="0">
                <a:solidFill>
                  <a:schemeClr val="bg1"/>
                </a:solidFill>
                <a:latin typeface="AU Passata" panose="020B0503030502030804" pitchFamily="34" charset="77"/>
                <a:sym typeface="Wingdings" pitchFamily="2" charset="2"/>
              </a:rPr>
              <a:t>Large </a:t>
            </a:r>
            <a:r>
              <a:rPr lang="en-GB" sz="3600" b="1" i="1" dirty="0" err="1">
                <a:solidFill>
                  <a:schemeClr val="bg1"/>
                </a:solidFill>
                <a:latin typeface="AU Passata" panose="020B0503030502030804" pitchFamily="34" charset="77"/>
              </a:rPr>
              <a:t>Wigglyness</a:t>
            </a:r>
            <a:r>
              <a:rPr lang="en-GB" sz="3600" b="1" dirty="0">
                <a:solidFill>
                  <a:schemeClr val="bg1"/>
                </a:solidFill>
                <a:latin typeface="AU Passata" panose="020B0503030502030804" pitchFamily="34" charset="77"/>
              </a:rPr>
              <a:t> decreases the likelihood</a:t>
            </a:r>
            <a:endParaRPr lang="en-GB" sz="3600" b="1" dirty="0">
              <a:solidFill>
                <a:schemeClr val="bg1"/>
              </a:solidFill>
              <a:latin typeface="AU Passata" panose="020B0503030502030804" pitchFamily="34" charset="7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3850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62DB-26F0-0A2D-E009-8B7A9933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the “smoothing” is done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B5A1-4F23-F7FB-341A-64B85891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7308-8FAF-DB46-B165-0775804652A6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02A1BF-EDB1-E80F-FAA8-FB058C0180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34627"/>
            <a:ext cx="7003710" cy="393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4BB2951-7C6A-F50F-6F2B-5FA6FAF45365}"/>
                  </a:ext>
                </a:extLst>
              </p:cNvPr>
              <p:cNvSpPr/>
              <p:nvPr/>
            </p:nvSpPr>
            <p:spPr bwMode="auto">
              <a:xfrm>
                <a:off x="7571143" y="1694959"/>
                <a:ext cx="3840480" cy="1668145"/>
              </a:xfrm>
              <a:prstGeom prst="roundRect">
                <a:avLst/>
              </a:prstGeom>
              <a:solidFill>
                <a:schemeClr val="accent2"/>
              </a:solid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2400" dirty="0">
                    <a:solidFill>
                      <a:schemeClr val="bg1"/>
                    </a:solidFill>
                    <a:latin typeface="+mn-lt"/>
                  </a:rPr>
                  <a:t>You are putting a “</a:t>
                </a:r>
                <a:r>
                  <a:rPr lang="en-GB" sz="2400" b="1" dirty="0">
                    <a:solidFill>
                      <a:schemeClr val="bg1"/>
                    </a:solidFill>
                    <a:latin typeface="+mn-lt"/>
                  </a:rPr>
                  <a:t>penalty</a:t>
                </a:r>
                <a:r>
                  <a:rPr lang="en-GB" sz="2400" dirty="0">
                    <a:solidFill>
                      <a:schemeClr val="bg1"/>
                    </a:solidFill>
                    <a:latin typeface="+mn-lt"/>
                  </a:rPr>
                  <a:t>” (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  <a:latin typeface="+mn-lt"/>
                  </a:rPr>
                  <a:t>) to how wiggly your spline function can be 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4BB2951-7C6A-F50F-6F2B-5FA6FAF45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1143" y="1694959"/>
                <a:ext cx="3840480" cy="1668145"/>
              </a:xfrm>
              <a:prstGeom prst="roundRect">
                <a:avLst/>
              </a:prstGeom>
              <a:blipFill>
                <a:blip r:embed="rId3"/>
                <a:stretch>
                  <a:fillRect b="-3030"/>
                </a:stretch>
              </a:blip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3E9BD3-BEB4-3153-2CC9-F75F006482AF}"/>
              </a:ext>
            </a:extLst>
          </p:cNvPr>
          <p:cNvSpPr/>
          <p:nvPr/>
        </p:nvSpPr>
        <p:spPr bwMode="auto">
          <a:xfrm>
            <a:off x="7571143" y="3566347"/>
            <a:ext cx="3840480" cy="1668145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latin typeface="+mn-lt"/>
              </a:rPr>
              <a:t>Your smoothing parameter (</a:t>
            </a:r>
            <a:r>
              <a:rPr lang="en-GB" sz="2400" b="1" dirty="0" err="1">
                <a:latin typeface="+mn-lt"/>
              </a:rPr>
              <a:t>sp</a:t>
            </a:r>
            <a:r>
              <a:rPr lang="en-GB" sz="2400" dirty="0">
                <a:latin typeface="+mn-lt"/>
              </a:rPr>
              <a:t>) is how you define this penally in your spline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37EBE-877B-C9A7-2864-90B59F68180A}"/>
              </a:ext>
            </a:extLst>
          </p:cNvPr>
          <p:cNvSpPr txBox="1"/>
          <p:nvPr/>
        </p:nvSpPr>
        <p:spPr>
          <a:xfrm>
            <a:off x="8220559" y="6161553"/>
            <a:ext cx="2757165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Thanks Gavin Simpson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https://</a:t>
            </a:r>
            <a:r>
              <a:rPr lang="en-GB" sz="1600" dirty="0" err="1">
                <a:latin typeface="+mn-lt"/>
              </a:rPr>
              <a:t>gavinsimpson.github.io</a:t>
            </a:r>
            <a:endParaRPr lang="en-GB" sz="16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39AC1-C4C4-AA6C-8C4F-2DC8E6985A38}"/>
              </a:ext>
            </a:extLst>
          </p:cNvPr>
          <p:cNvSpPr txBox="1"/>
          <p:nvPr/>
        </p:nvSpPr>
        <p:spPr>
          <a:xfrm>
            <a:off x="1034462" y="1549432"/>
            <a:ext cx="59630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/>
              <a:t>Maximise </a:t>
            </a:r>
            <a:r>
              <a:rPr lang="en-GB" sz="2800" u="sng" dirty="0"/>
              <a:t>penalised </a:t>
            </a:r>
            <a:r>
              <a:rPr lang="en-GB" sz="2800" dirty="0"/>
              <a:t>log-likelihood</a:t>
            </a:r>
          </a:p>
        </p:txBody>
      </p:sp>
    </p:spTree>
    <p:extLst>
      <p:ext uri="{BB962C8B-B14F-4D97-AF65-F5344CB8AC3E}">
        <p14:creationId xmlns:p14="http://schemas.microsoft.com/office/powerpoint/2010/main" val="1331446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187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2A4B7B-953B-5B27-0040-58F337DE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Interactions in GAMS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5242A-4D2A-D812-E205-E1C9E870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3027405"/>
            <a:ext cx="10220325" cy="2866982"/>
          </a:xfrm>
        </p:spPr>
        <p:txBody>
          <a:bodyPr/>
          <a:lstStyle/>
          <a:p>
            <a:r>
              <a:rPr lang="en-GB" sz="2800" i="1" dirty="0"/>
              <a:t>What about if X</a:t>
            </a:r>
            <a:r>
              <a:rPr lang="en-GB" sz="2800" i="1" baseline="-25000" dirty="0"/>
              <a:t>1</a:t>
            </a:r>
            <a:r>
              <a:rPr lang="en-GB" sz="2800" i="1" dirty="0"/>
              <a:t> and X</a:t>
            </a:r>
            <a:r>
              <a:rPr lang="en-GB" sz="2800" i="1" baseline="-25000" dirty="0"/>
              <a:t>2</a:t>
            </a:r>
            <a:r>
              <a:rPr lang="en-GB" sz="2800" i="1" dirty="0"/>
              <a:t> have an interacting effect?</a:t>
            </a:r>
          </a:p>
          <a:p>
            <a:pPr marL="774900" lvl="1" indent="-342900"/>
            <a:r>
              <a:rPr lang="en-GB" sz="2400" dirty="0"/>
              <a:t>You can “smooth” both simultaneously using a Bivariate (or higher order) thin plate splines!</a:t>
            </a:r>
          </a:p>
          <a:p>
            <a:pPr marL="1098900" lvl="2" indent="-342900"/>
            <a:r>
              <a:rPr lang="en-GB" sz="2400" dirty="0"/>
              <a:t>It assumes that the “smoothing” is the same in all directions </a:t>
            </a:r>
            <a:r>
              <a:rPr lang="en-GB" sz="2400" dirty="0">
                <a:sym typeface="Wingdings" pitchFamily="2" charset="2"/>
              </a:rPr>
              <a:t> Isotropic.</a:t>
            </a:r>
          </a:p>
          <a:p>
            <a:pPr marL="1098900" lvl="2" indent="-342900"/>
            <a:r>
              <a:rPr lang="en-GB" sz="2400" dirty="0">
                <a:sym typeface="Wingdings" pitchFamily="2" charset="2"/>
              </a:rPr>
              <a:t>Variables need to be in the </a:t>
            </a:r>
            <a:r>
              <a:rPr lang="en-GB" sz="2400" b="1" dirty="0">
                <a:sym typeface="Wingdings" pitchFamily="2" charset="2"/>
              </a:rPr>
              <a:t>SAME SCALE</a:t>
            </a:r>
            <a:endParaRPr lang="en-GB" sz="24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17ACA-2F9A-3503-C684-4BF0B224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6C9F-7D32-8A42-8671-1CF66B262B05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42EBC0-573D-3B9E-4A0A-A6758463660D}"/>
                  </a:ext>
                </a:extLst>
              </p:cNvPr>
              <p:cNvSpPr txBox="1"/>
              <p:nvPr/>
            </p:nvSpPr>
            <p:spPr>
              <a:xfrm>
                <a:off x="985839" y="1361110"/>
                <a:ext cx="10220324" cy="14465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d>
                            <m:dPr>
                              <m:ctrlPr>
                                <a:rPr lang="mr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GB" sz="2400" dirty="0">
                    <a:solidFill>
                      <a:schemeClr val="bg1"/>
                    </a:solidFill>
                    <a:latin typeface="+mn-lt"/>
                  </a:rPr>
                  <a:t>The smoothing effect of one predictor is independent form the smoothing effect of another predictors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42EBC0-573D-3B9E-4A0A-A67584636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9" y="1361110"/>
                <a:ext cx="10220324" cy="1446550"/>
              </a:xfrm>
              <a:prstGeom prst="rect">
                <a:avLst/>
              </a:prstGeom>
              <a:blipFill>
                <a:blip r:embed="rId2"/>
                <a:stretch>
                  <a:fillRect r="-744" b="-7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44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smoothers are</a:t>
            </a:r>
            <a:r>
              <a:rPr lang="mr-IN" b="1" dirty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5108575" cy="452136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Approximating functions that attempt to capture essential patterns in the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Focuses on describing the change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b="1" dirty="0"/>
              <a:t>Not restricted to a particular model “shape.”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Controlled by “</a:t>
            </a:r>
            <a:r>
              <a:rPr lang="en-GB" sz="2400" b="1" dirty="0"/>
              <a:t>Turing parameters.</a:t>
            </a:r>
            <a:r>
              <a:rPr lang="en-GB" sz="2400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55D36-2EBF-644D-800C-9CDACD89B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76" y="885000"/>
            <a:ext cx="5009387" cy="500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5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2A4B7B-953B-5B27-0040-58F337DE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Interactions in GAMS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5242A-4D2A-D812-E205-E1C9E870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3027405"/>
            <a:ext cx="10220325" cy="2866982"/>
          </a:xfrm>
        </p:spPr>
        <p:txBody>
          <a:bodyPr/>
          <a:lstStyle/>
          <a:p>
            <a:r>
              <a:rPr lang="en-GB" sz="2800" i="1" dirty="0"/>
              <a:t>What about if X</a:t>
            </a:r>
            <a:r>
              <a:rPr lang="en-GB" sz="2800" i="1" baseline="-25000" dirty="0"/>
              <a:t>1</a:t>
            </a:r>
            <a:r>
              <a:rPr lang="en-GB" sz="2800" i="1" dirty="0"/>
              <a:t> and X</a:t>
            </a:r>
            <a:r>
              <a:rPr lang="en-GB" sz="2800" i="1" baseline="-25000" dirty="0"/>
              <a:t>2</a:t>
            </a:r>
            <a:r>
              <a:rPr lang="en-GB" sz="2800" i="1" dirty="0"/>
              <a:t> have an interacting effect?</a:t>
            </a:r>
          </a:p>
          <a:p>
            <a:pPr marL="774900" lvl="1" indent="-342900"/>
            <a:r>
              <a:rPr lang="en-GB" sz="2400" dirty="0"/>
              <a:t>You can use Tensor product smooths</a:t>
            </a:r>
          </a:p>
          <a:p>
            <a:pPr marL="1098900" lvl="2" indent="-342900"/>
            <a:r>
              <a:rPr lang="en-GB" sz="2400" dirty="0"/>
              <a:t>Here, each variable has its own smoothing parameter, but there is an interaction between predictors.</a:t>
            </a:r>
          </a:p>
          <a:p>
            <a:pPr marL="1098900" lvl="2" indent="-342900"/>
            <a:r>
              <a:rPr lang="en-GB" sz="2400" dirty="0"/>
              <a:t>It is anisotropic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“smoothing” is heterogenous between directions</a:t>
            </a:r>
            <a:endParaRPr lang="en-GB" sz="2400" dirty="0">
              <a:sym typeface="Wingdings" pitchFamily="2" charset="2"/>
            </a:endParaRPr>
          </a:p>
          <a:p>
            <a:pPr marL="1098900" lvl="2" indent="-342900"/>
            <a:r>
              <a:rPr lang="en-GB" sz="2400" dirty="0">
                <a:sym typeface="Wingdings" pitchFamily="2" charset="2"/>
              </a:rPr>
              <a:t>Variables can have in the </a:t>
            </a:r>
            <a:r>
              <a:rPr lang="en-GB" sz="2400" b="1" dirty="0">
                <a:sym typeface="Wingdings" pitchFamily="2" charset="2"/>
              </a:rPr>
              <a:t>DIFFERENT SCALES.</a:t>
            </a:r>
            <a:endParaRPr lang="en-GB" sz="24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17ACA-2F9A-3503-C684-4BF0B224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6C9F-7D32-8A42-8671-1CF66B262B05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42EBC0-573D-3B9E-4A0A-A6758463660D}"/>
                  </a:ext>
                </a:extLst>
              </p:cNvPr>
              <p:cNvSpPr txBox="1"/>
              <p:nvPr/>
            </p:nvSpPr>
            <p:spPr>
              <a:xfrm>
                <a:off x="985839" y="1361110"/>
                <a:ext cx="10220324" cy="14465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d>
                            <m:dPr>
                              <m:ctrlPr>
                                <a:rPr lang="mr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GB" sz="2400" dirty="0">
                    <a:solidFill>
                      <a:schemeClr val="bg1"/>
                    </a:solidFill>
                    <a:latin typeface="+mn-lt"/>
                  </a:rPr>
                  <a:t>The smoothing effect of one predictor is independent form the smoothing effect of another predictors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42EBC0-573D-3B9E-4A0A-A67584636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9" y="1361110"/>
                <a:ext cx="10220324" cy="1446550"/>
              </a:xfrm>
              <a:prstGeom prst="rect">
                <a:avLst/>
              </a:prstGeom>
              <a:blipFill>
                <a:blip r:embed="rId2"/>
                <a:stretch>
                  <a:fillRect r="-744" b="-7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913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259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check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160AD1-4FEA-8F0B-F14C-51CE8701D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2800" dirty="0"/>
              <a:t>Here we need to ask several questions:</a:t>
            </a:r>
          </a:p>
          <a:p>
            <a:pPr marL="7092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400" i="1" dirty="0"/>
              <a:t>Do we have the Right functional form </a:t>
            </a:r>
          </a:p>
          <a:p>
            <a:pPr lvl="2">
              <a:spcAft>
                <a:spcPts val="600"/>
              </a:spcAft>
            </a:pPr>
            <a:r>
              <a:rPr lang="en-GB" dirty="0">
                <a:sym typeface="Wingdings" pitchFamily="2" charset="2"/>
              </a:rPr>
              <a:t>Did you set the right </a:t>
            </a:r>
            <a:r>
              <a:rPr lang="en-GB" dirty="0" err="1"/>
              <a:t>wiggliness</a:t>
            </a:r>
            <a:r>
              <a:rPr lang="en-GB" dirty="0"/>
              <a:t>?</a:t>
            </a:r>
            <a:r>
              <a:rPr lang="en-GB" b="1" dirty="0"/>
              <a:t>.</a:t>
            </a:r>
          </a:p>
          <a:p>
            <a:pPr lvl="2">
              <a:spcAft>
                <a:spcPts val="600"/>
              </a:spcAft>
            </a:pPr>
            <a:r>
              <a:rPr lang="en-GB" sz="2000" i="1" dirty="0"/>
              <a:t>p-values of the smoothed terms.</a:t>
            </a:r>
          </a:p>
          <a:p>
            <a:pPr marL="7092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400" i="1" dirty="0"/>
              <a:t>Check for model assumptions</a:t>
            </a:r>
          </a:p>
          <a:p>
            <a:pPr lvl="2">
              <a:spcAft>
                <a:spcPts val="600"/>
              </a:spcAft>
            </a:pPr>
            <a:r>
              <a:rPr lang="en-GB" dirty="0"/>
              <a:t>Homogeneity of variances?</a:t>
            </a:r>
          </a:p>
          <a:p>
            <a:pPr lvl="2">
              <a:spcAft>
                <a:spcPts val="600"/>
              </a:spcAft>
            </a:pPr>
            <a:r>
              <a:rPr lang="en-GB" dirty="0"/>
              <a:t>Normality of residuals?</a:t>
            </a:r>
          </a:p>
          <a:p>
            <a:pPr lvl="2">
              <a:spcAft>
                <a:spcPts val="600"/>
              </a:spcAft>
            </a:pPr>
            <a:r>
              <a:rPr lang="en-GB" dirty="0"/>
              <a:t>Independence of observations</a:t>
            </a:r>
          </a:p>
          <a:p>
            <a:pPr lvl="2">
              <a:spcAft>
                <a:spcPts val="600"/>
              </a:spcAft>
            </a:pPr>
            <a:r>
              <a:rPr lang="en-GB" dirty="0"/>
              <a:t>Observed vs. fitted values</a:t>
            </a:r>
          </a:p>
          <a:p>
            <a:pPr lvl="2">
              <a:spcAft>
                <a:spcPts val="600"/>
              </a:spcAft>
            </a:pPr>
            <a:r>
              <a:rPr lang="en-GB" dirty="0"/>
              <a:t>Collinearity &amp; </a:t>
            </a:r>
            <a:r>
              <a:rPr lang="en-GB" dirty="0" err="1"/>
              <a:t>Concurvity</a:t>
            </a:r>
            <a:endParaRPr lang="en-GB" dirty="0"/>
          </a:p>
          <a:p>
            <a:pPr>
              <a:spcAft>
                <a:spcPts val="600"/>
              </a:spcAf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66097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6797-5231-5910-4800-11F11314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13" y="219051"/>
            <a:ext cx="11556000" cy="752101"/>
          </a:xfrm>
        </p:spPr>
        <p:txBody>
          <a:bodyPr/>
          <a:lstStyle/>
          <a:p>
            <a:r>
              <a:rPr lang="en-GB" sz="4800" dirty="0"/>
              <a:t>Right functional form ?</a:t>
            </a:r>
            <a:br>
              <a:rPr lang="en-GB" sz="4800" i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8D14-9B14-9BEB-13C8-0029FC248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27" y="1812488"/>
            <a:ext cx="3801611" cy="3221178"/>
          </a:xfrm>
          <a:solidFill>
            <a:schemeClr val="accent2"/>
          </a:solidFill>
        </p:spPr>
        <p:txBody>
          <a:bodyPr anchor="ctr"/>
          <a:lstStyle/>
          <a:p>
            <a:r>
              <a:rPr lang="en-GB" sz="2400" dirty="0">
                <a:solidFill>
                  <a:schemeClr val="bg1"/>
                </a:solidFill>
              </a:rPr>
              <a:t>Explore how changes of the Maximum allowed </a:t>
            </a:r>
            <a:r>
              <a:rPr lang="en-GB" sz="2400" dirty="0" err="1">
                <a:solidFill>
                  <a:schemeClr val="bg1"/>
                </a:solidFill>
              </a:rPr>
              <a:t>wiggliness</a:t>
            </a:r>
            <a:r>
              <a:rPr lang="en-GB" sz="2400" dirty="0">
                <a:solidFill>
                  <a:schemeClr val="bg1"/>
                </a:solidFill>
              </a:rPr>
              <a:t> (</a:t>
            </a:r>
            <a:r>
              <a:rPr lang="en-GB" sz="2400" i="1" dirty="0">
                <a:solidFill>
                  <a:schemeClr val="bg1"/>
                </a:solidFill>
              </a:rPr>
              <a:t>k</a:t>
            </a:r>
            <a:r>
              <a:rPr lang="en-GB" sz="2400" dirty="0">
                <a:solidFill>
                  <a:schemeClr val="bg1"/>
                </a:solidFill>
              </a:rPr>
              <a:t>) determine the effect of the predictors.</a:t>
            </a:r>
          </a:p>
          <a:p>
            <a:pPr marL="252000" lvl="1" indent="0" algn="ctr">
              <a:buNone/>
            </a:pPr>
            <a:r>
              <a:rPr lang="en-GB" sz="2400" i="1" dirty="0">
                <a:solidFill>
                  <a:schemeClr val="bg1"/>
                </a:solidFill>
              </a:rPr>
              <a:t>s(x, k=10) </a:t>
            </a:r>
            <a:endParaRPr lang="en-GB" sz="2400" dirty="0">
              <a:solidFill>
                <a:schemeClr val="bg1"/>
              </a:solidFill>
            </a:endParaRPr>
          </a:p>
          <a:p>
            <a:pPr marL="252000" lvl="1" indent="0" algn="ctr">
              <a:buNone/>
            </a:pPr>
            <a:r>
              <a:rPr lang="en-GB" sz="2400" i="1" dirty="0">
                <a:solidFill>
                  <a:schemeClr val="bg1"/>
                </a:solidFill>
              </a:rPr>
              <a:t>Vs</a:t>
            </a:r>
          </a:p>
          <a:p>
            <a:pPr marL="252000" lvl="1" indent="0" algn="ctr">
              <a:buNone/>
            </a:pPr>
            <a:r>
              <a:rPr lang="en-GB" sz="2400" i="1" dirty="0">
                <a:solidFill>
                  <a:schemeClr val="bg1"/>
                </a:solidFill>
              </a:rPr>
              <a:t>s(x, k=100)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23C19-8400-FCCD-CC56-E3E5108D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E112-1BA6-FB43-B97F-6FAA06088F0B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5F174-BD66-3C0C-DAA4-C5E6E516B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138" y="1547691"/>
            <a:ext cx="7342775" cy="4041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B048D-9491-E896-91B5-886B4426959D}"/>
              </a:ext>
            </a:extLst>
          </p:cNvPr>
          <p:cNvSpPr txBox="1"/>
          <p:nvPr/>
        </p:nvSpPr>
        <p:spPr>
          <a:xfrm>
            <a:off x="7765257" y="1607817"/>
            <a:ext cx="314189" cy="20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400" i="1" dirty="0">
                <a:latin typeface="+mn-lt"/>
              </a:rPr>
              <a:t>K=4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1EE49-3908-988F-FF3D-87D2C2132DF3}"/>
              </a:ext>
            </a:extLst>
          </p:cNvPr>
          <p:cNvSpPr txBox="1"/>
          <p:nvPr/>
        </p:nvSpPr>
        <p:spPr>
          <a:xfrm>
            <a:off x="11314565" y="1609404"/>
            <a:ext cx="314189" cy="20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400" i="1" dirty="0">
                <a:latin typeface="+mn-lt"/>
              </a:rPr>
              <a:t>K=4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38CC3-1D7A-76C0-48E0-9F3C298FA5DB}"/>
              </a:ext>
            </a:extLst>
          </p:cNvPr>
          <p:cNvSpPr txBox="1"/>
          <p:nvPr/>
        </p:nvSpPr>
        <p:spPr>
          <a:xfrm>
            <a:off x="7765257" y="3017517"/>
            <a:ext cx="416781" cy="20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400" i="1" dirty="0">
                <a:latin typeface="+mn-lt"/>
              </a:rPr>
              <a:t>K=12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9C934-5BF5-2454-2E5C-D955DBF9F7A1}"/>
              </a:ext>
            </a:extLst>
          </p:cNvPr>
          <p:cNvSpPr txBox="1"/>
          <p:nvPr/>
        </p:nvSpPr>
        <p:spPr>
          <a:xfrm>
            <a:off x="11314565" y="3019104"/>
            <a:ext cx="314189" cy="20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400" i="1" dirty="0">
                <a:latin typeface="+mn-lt"/>
              </a:rPr>
              <a:t>K=4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672BE-5A93-8471-C387-D2C67C736FF7}"/>
              </a:ext>
            </a:extLst>
          </p:cNvPr>
          <p:cNvSpPr txBox="1"/>
          <p:nvPr/>
        </p:nvSpPr>
        <p:spPr>
          <a:xfrm>
            <a:off x="7796276" y="4427217"/>
            <a:ext cx="416781" cy="20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400" i="1" dirty="0">
                <a:latin typeface="+mn-lt"/>
              </a:rPr>
              <a:t>K=12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CE765-815D-6E2D-A642-8FA90801D757}"/>
              </a:ext>
            </a:extLst>
          </p:cNvPr>
          <p:cNvSpPr txBox="1"/>
          <p:nvPr/>
        </p:nvSpPr>
        <p:spPr>
          <a:xfrm>
            <a:off x="11345584" y="4428804"/>
            <a:ext cx="416781" cy="20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400" i="1" dirty="0">
                <a:latin typeface="+mn-lt"/>
              </a:rPr>
              <a:t>K=12</a:t>
            </a:r>
          </a:p>
        </p:txBody>
      </p:sp>
    </p:spTree>
    <p:extLst>
      <p:ext uri="{BB962C8B-B14F-4D97-AF65-F5344CB8AC3E}">
        <p14:creationId xmlns:p14="http://schemas.microsoft.com/office/powerpoint/2010/main" val="2199719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0E595C4-29B2-5CAA-E15A-F143B3E5E96B}"/>
              </a:ext>
            </a:extLst>
          </p:cNvPr>
          <p:cNvGrpSpPr/>
          <p:nvPr/>
        </p:nvGrpSpPr>
        <p:grpSpPr>
          <a:xfrm>
            <a:off x="5882717" y="4567214"/>
            <a:ext cx="5495770" cy="1172060"/>
            <a:chOff x="-4800092" y="3975979"/>
            <a:chExt cx="5497201" cy="1172367"/>
          </a:xfrm>
          <a:solidFill>
            <a:schemeClr val="bg1">
              <a:lumMod val="9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344C819-7238-F041-3880-5A8721EE8B49}"/>
                </a:ext>
              </a:extLst>
            </p:cNvPr>
            <p:cNvSpPr/>
            <p:nvPr/>
          </p:nvSpPr>
          <p:spPr>
            <a:xfrm>
              <a:off x="-3315890" y="3975979"/>
              <a:ext cx="4012999" cy="117236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1400" dirty="0">
                  <a:solidFill>
                    <a:schemeClr val="tx1"/>
                  </a:solidFill>
                  <a:ea typeface="Helvetica" charset="0"/>
                </a:rPr>
                <a:t>Are the model residuals random?</a:t>
              </a:r>
            </a:p>
            <a:p>
              <a:pPr algn="ctr">
                <a:lnSpc>
                  <a:spcPct val="100000"/>
                </a:lnSpc>
              </a:pPr>
              <a:r>
                <a:rPr lang="en-GB" sz="1000" dirty="0">
                  <a:solidFill>
                    <a:schemeClr val="tx1"/>
                  </a:solidFill>
                  <a:ea typeface="Helvetica" charset="0"/>
                </a:rPr>
                <a:t>small p-values indicate that residuals are not randomly distributed.</a:t>
              </a:r>
            </a:p>
            <a:p>
              <a:pPr algn="ctr">
                <a:lnSpc>
                  <a:spcPct val="100000"/>
                </a:lnSpc>
              </a:pPr>
              <a:r>
                <a:rPr lang="en-GB" sz="1600" dirty="0">
                  <a:solidFill>
                    <a:schemeClr val="tx1"/>
                  </a:solidFill>
                  <a:ea typeface="Helvetica" charset="0"/>
                </a:rPr>
                <a:t>Significance here means you have the right dimension of the basis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4F5B7A1-4631-B78F-AA13-CC68E8390C93}"/>
                </a:ext>
              </a:extLst>
            </p:cNvPr>
            <p:cNvSpPr/>
            <p:nvPr/>
          </p:nvSpPr>
          <p:spPr>
            <a:xfrm>
              <a:off x="-4800092" y="4148880"/>
              <a:ext cx="553809" cy="82671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1800"/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1DB13D30-283F-B4CD-C59F-BACF2D56906F}"/>
                </a:ext>
              </a:extLst>
            </p:cNvPr>
            <p:cNvCxnSpPr>
              <a:cxnSpLocks/>
              <a:stCxn id="8" idx="1"/>
              <a:endCxn id="9" idx="3"/>
            </p:cNvCxnSpPr>
            <p:nvPr/>
          </p:nvCxnSpPr>
          <p:spPr>
            <a:xfrm rot="10800000" flipV="1">
              <a:off x="-4246282" y="4562163"/>
              <a:ext cx="930393" cy="74"/>
            </a:xfrm>
            <a:prstGeom prst="bentConnector3">
              <a:avLst>
                <a:gd name="adj1" fmla="val 50000"/>
              </a:avLst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GAMs Summary output</a:t>
            </a:r>
            <a:br>
              <a:rPr lang="en-US" b="1" dirty="0"/>
            </a:br>
            <a:r>
              <a:rPr lang="en-US" b="0" dirty="0"/>
              <a:t>How good is my smoothing</a:t>
            </a:r>
            <a:endParaRPr lang="en-GB" b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DEE5F5-1864-3FD1-1AC9-66E2BEB116A0}"/>
              </a:ext>
            </a:extLst>
          </p:cNvPr>
          <p:cNvGrpSpPr/>
          <p:nvPr/>
        </p:nvGrpSpPr>
        <p:grpSpPr>
          <a:xfrm>
            <a:off x="1266889" y="2949101"/>
            <a:ext cx="3451379" cy="2685214"/>
            <a:chOff x="-1632684" y="3001376"/>
            <a:chExt cx="3452278" cy="2685914"/>
          </a:xfrm>
          <a:solidFill>
            <a:schemeClr val="bg1">
              <a:lumMod val="95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9ABECFD-897A-5B2A-B3D0-6DCC3F799277}"/>
                </a:ext>
              </a:extLst>
            </p:cNvPr>
            <p:cNvSpPr/>
            <p:nvPr/>
          </p:nvSpPr>
          <p:spPr>
            <a:xfrm>
              <a:off x="-1632684" y="3001376"/>
              <a:ext cx="1477662" cy="7555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1400" dirty="0">
                  <a:solidFill>
                    <a:schemeClr val="tx1"/>
                  </a:solidFill>
                  <a:ea typeface="Helvetica" charset="0"/>
                </a:rPr>
                <a:t>Amount of smoothing</a:t>
              </a:r>
            </a:p>
            <a:p>
              <a:pPr algn="ctr">
                <a:lnSpc>
                  <a:spcPct val="100000"/>
                </a:lnSpc>
              </a:pPr>
              <a:r>
                <a:rPr lang="en-GB" sz="1000" dirty="0">
                  <a:solidFill>
                    <a:schemeClr val="tx1"/>
                  </a:solidFill>
                  <a:ea typeface="Helvetica" charset="0"/>
                </a:rPr>
                <a:t>linear (1)</a:t>
              </a:r>
              <a:r>
                <a:rPr lang="mr-IN" sz="1000" dirty="0">
                  <a:solidFill>
                    <a:schemeClr val="tx1"/>
                  </a:solidFill>
                  <a:ea typeface="Helvetica" charset="0"/>
                </a:rPr>
                <a:t>…</a:t>
              </a:r>
              <a:r>
                <a:rPr lang="en-GB" sz="1000" dirty="0">
                  <a:solidFill>
                    <a:schemeClr val="tx1"/>
                  </a:solidFill>
                  <a:ea typeface="Helvetica" charset="0"/>
                </a:rPr>
                <a:t>non-linear(8-10&gt;)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FFBE8A5-6E0A-DB78-DADE-B35CA2A2CCE0}"/>
                </a:ext>
              </a:extLst>
            </p:cNvPr>
            <p:cNvSpPr/>
            <p:nvPr/>
          </p:nvSpPr>
          <p:spPr>
            <a:xfrm>
              <a:off x="1240430" y="4725045"/>
              <a:ext cx="579164" cy="962245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1800"/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2B97BDBC-2523-0FBC-A0B0-10F47BC2D413}"/>
                </a:ext>
              </a:extLst>
            </p:cNvPr>
            <p:cNvCxnSpPr>
              <a:cxnSpLocks/>
              <a:stCxn id="5" idx="2"/>
              <a:endCxn id="6" idx="1"/>
            </p:cNvCxnSpPr>
            <p:nvPr/>
          </p:nvCxnSpPr>
          <p:spPr>
            <a:xfrm rot="16200000" flipH="1">
              <a:off x="-551312" y="3414426"/>
              <a:ext cx="1449200" cy="2134283"/>
            </a:xfrm>
            <a:prstGeom prst="bentConnector2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974806" y="1904055"/>
            <a:ext cx="696511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&gt; gam.check(b)</a:t>
            </a:r>
          </a:p>
          <a:p>
            <a:pPr>
              <a:lnSpc>
                <a:spcPct val="100000"/>
              </a:lnSpc>
            </a:pPr>
            <a:endParaRPr lang="is-IS" sz="1400" dirty="0">
              <a:solidFill>
                <a:srgbClr val="0700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Method: GCV   Optimizer: magic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Smoothing parameter selection converged after 9 iterations.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The RMS GCV score gradient at convergence was 5.617993e-07 .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The Hessian was positive definite.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Model rank =  37 / 37 </a:t>
            </a:r>
          </a:p>
          <a:p>
            <a:pPr>
              <a:lnSpc>
                <a:spcPct val="100000"/>
              </a:lnSpc>
            </a:pPr>
            <a:endParaRPr lang="is-IS" sz="1400" dirty="0">
              <a:solidFill>
                <a:srgbClr val="0700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Basis dimension (k) checking results. Low p-value (k-index&lt;1) may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indicate that k is too low, especially if edf is close to k'.</a:t>
            </a:r>
          </a:p>
          <a:p>
            <a:pPr>
              <a:lnSpc>
                <a:spcPct val="100000"/>
              </a:lnSpc>
            </a:pPr>
            <a:endParaRPr lang="is-IS" sz="1400" dirty="0">
              <a:solidFill>
                <a:srgbClr val="0700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        k'  edf k-index p-value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s(x0) 9.00 2.47    1.04    0.77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s(x1) 9.00 3.31    1.01    0.54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s(x2) 9.00 8.11    0.97    0.31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s(x3) 9.00 1.63    1.11    0.99</a:t>
            </a:r>
          </a:p>
        </p:txBody>
      </p:sp>
    </p:spTree>
    <p:extLst>
      <p:ext uri="{BB962C8B-B14F-4D97-AF65-F5344CB8AC3E}">
        <p14:creationId xmlns:p14="http://schemas.microsoft.com/office/powerpoint/2010/main" val="3506196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7AF2-C52E-85C9-CF3C-46A523BB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 values for smooths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A05F-F35A-B118-4EC6-96617AEDF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They are a test of a </a:t>
            </a:r>
            <a:r>
              <a:rPr lang="en-GB" sz="2400" b="1" dirty="0"/>
              <a:t>zero-effect </a:t>
            </a:r>
            <a:r>
              <a:rPr lang="en-GB" sz="2400" dirty="0"/>
              <a:t>of a smooth term.</a:t>
            </a:r>
          </a:p>
          <a:p>
            <a:pPr>
              <a:buNone/>
            </a:pPr>
            <a:endParaRPr lang="en-GB" sz="2400" dirty="0"/>
          </a:p>
          <a:p>
            <a:pPr>
              <a:buNone/>
            </a:pPr>
            <a:r>
              <a:rPr lang="en-GB" sz="2400" dirty="0"/>
              <a:t>But the critical point is that p values for smooths are approximate:</a:t>
            </a:r>
          </a:p>
          <a:p>
            <a:pPr>
              <a:buNone/>
            </a:pP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They don't account for the estimation of </a:t>
            </a:r>
            <a:r>
              <a:rPr lang="el-GR" sz="2400" i="1" dirty="0"/>
              <a:t>λ</a:t>
            </a:r>
            <a:r>
              <a:rPr lang="en-GB" sz="2400" i="1" baseline="-25000" dirty="0"/>
              <a:t>j</a:t>
            </a:r>
            <a:r>
              <a:rPr lang="en-GB" sz="2400" dirty="0"/>
              <a:t> – treated as known, hence p values are biased low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Relay on asymptotic behaviour — they tend towards being right as the sample size tends to </a:t>
            </a:r>
            <a:r>
              <a:rPr lang="en-GB" sz="2400" i="1" dirty="0"/>
              <a:t>∞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36AB8-B85E-8D39-8D3C-BBAF928AB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0B4FF-26F7-444D-9EF0-A3C1189B57E2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6845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GAMs Summary output</a:t>
            </a:r>
            <a:br>
              <a:rPr lang="en-US" b="1" dirty="0"/>
            </a:br>
            <a:r>
              <a:rPr lang="en-US" b="0" dirty="0"/>
              <a:t>p-values</a:t>
            </a:r>
            <a:endParaRPr lang="en-GB" dirty="0"/>
          </a:p>
        </p:txBody>
      </p:sp>
      <p:grpSp>
        <p:nvGrpSpPr>
          <p:cNvPr id="52" name="Group 51"/>
          <p:cNvGrpSpPr/>
          <p:nvPr/>
        </p:nvGrpSpPr>
        <p:grpSpPr>
          <a:xfrm>
            <a:off x="7063049" y="1590484"/>
            <a:ext cx="2148898" cy="2097168"/>
            <a:chOff x="5076496" y="1559662"/>
            <a:chExt cx="2149457" cy="2097715"/>
          </a:xfrm>
          <a:solidFill>
            <a:schemeClr val="bg1">
              <a:lumMod val="95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>
              <a:off x="5638709" y="1559662"/>
              <a:ext cx="1587244" cy="66735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1400">
                  <a:solidFill>
                    <a:schemeClr val="tx1"/>
                  </a:solidFill>
                  <a:ea typeface="Helvetica" charset="0"/>
                </a:rPr>
                <a:t>Significance parametric terms</a:t>
              </a:r>
              <a:endParaRPr lang="en-GB" sz="1000" dirty="0">
                <a:solidFill>
                  <a:schemeClr val="tx1"/>
                </a:solidFill>
                <a:ea typeface="Helvetica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076496" y="2925857"/>
              <a:ext cx="1355835" cy="73152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1800"/>
            </a:p>
          </p:txBody>
        </p:sp>
        <p:cxnSp>
          <p:nvCxnSpPr>
            <p:cNvPr id="30" name="Elbow Connector 29"/>
            <p:cNvCxnSpPr>
              <a:stCxn id="16" idx="2"/>
              <a:endCxn id="18" idx="0"/>
            </p:cNvCxnSpPr>
            <p:nvPr/>
          </p:nvCxnSpPr>
          <p:spPr>
            <a:xfrm rot="5400000">
              <a:off x="5743953" y="2237478"/>
              <a:ext cx="698841" cy="677917"/>
            </a:xfrm>
            <a:prstGeom prst="bentConnector3">
              <a:avLst>
                <a:gd name="adj1" fmla="val 50000"/>
              </a:avLst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5506873" y="4182162"/>
            <a:ext cx="3806562" cy="667181"/>
            <a:chOff x="3519914" y="4152017"/>
            <a:chExt cx="3807553" cy="667354"/>
          </a:xfrm>
          <a:solidFill>
            <a:schemeClr val="bg1">
              <a:lumMod val="9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5782793" y="4152017"/>
              <a:ext cx="1544674" cy="66735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1400">
                  <a:solidFill>
                    <a:schemeClr val="tx1"/>
                  </a:solidFill>
                  <a:ea typeface="Helvetica" charset="0"/>
                </a:rPr>
                <a:t>Significance smoothing term</a:t>
              </a:r>
              <a:endParaRPr lang="en-GB" sz="1000" dirty="0">
                <a:solidFill>
                  <a:schemeClr val="tx1"/>
                </a:solidFill>
                <a:ea typeface="Helvetica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519914" y="4244078"/>
              <a:ext cx="1354784" cy="49401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1800"/>
            </a:p>
          </p:txBody>
        </p:sp>
        <p:cxnSp>
          <p:nvCxnSpPr>
            <p:cNvPr id="61" name="Straight Arrow Connector 60"/>
            <p:cNvCxnSpPr>
              <a:stCxn id="17" idx="1"/>
            </p:cNvCxnSpPr>
            <p:nvPr/>
          </p:nvCxnSpPr>
          <p:spPr>
            <a:xfrm flipH="1">
              <a:off x="4874698" y="4485694"/>
              <a:ext cx="908095" cy="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777378" y="1682995"/>
            <a:ext cx="69651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&gt; summary(M4)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Family: gaussian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Link function: identity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Formula: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So ~ s(De) + fID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Parametric coefficients: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            Estimate Std. Error t value Pr(&gt;|t|)   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(Intercept)   19.198      1.054  18.207  &lt; 2e-16 ***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fID13        -12.296      1.397  -8.801 7.59e-13 ***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---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Signif. codes:  0 ‘***’ 0.001 ‘**’ 0.01 ‘*’ 0.05 ‘.’ 0.1 ‘ ’ 1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Approximate significance of smooth terms: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        edf Ref.df     F  p-value   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s(De) 4.849  5.904 14.77 7.08e-12 ***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---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Signif. codes:  0 ‘***’ 0.001 ‘**’ 0.01 ‘*’ 0.05 ‘.’ 0.1 ‘ ’ 1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R-sq.(adj) =  0.695   Deviance explained = 71.9%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GCV = 38.802  Scale est. = 35.259    n = 75</a:t>
            </a:r>
          </a:p>
        </p:txBody>
      </p:sp>
    </p:spTree>
    <p:extLst>
      <p:ext uri="{BB962C8B-B14F-4D97-AF65-F5344CB8AC3E}">
        <p14:creationId xmlns:p14="http://schemas.microsoft.com/office/powerpoint/2010/main" val="1093758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6797-5231-5910-4800-11F11314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Diagnostic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23C19-8400-FCCD-CC56-E3E5108D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E112-1BA6-FB43-B97F-6FAA06088F0B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B758C-843B-5668-611E-1D8273CC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1" y="1396580"/>
            <a:ext cx="8792079" cy="442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49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GAMs Summary output</a:t>
            </a:r>
            <a:br>
              <a:rPr lang="en-US" b="1" dirty="0"/>
            </a:br>
            <a:r>
              <a:rPr lang="en-US" b="0" dirty="0"/>
              <a:t>How good is my model</a:t>
            </a:r>
            <a:endParaRPr lang="en-GB" b="0" dirty="0"/>
          </a:p>
        </p:txBody>
      </p:sp>
      <p:grpSp>
        <p:nvGrpSpPr>
          <p:cNvPr id="58" name="Group 57"/>
          <p:cNvGrpSpPr/>
          <p:nvPr/>
        </p:nvGrpSpPr>
        <p:grpSpPr>
          <a:xfrm>
            <a:off x="3848288" y="3428999"/>
            <a:ext cx="6791137" cy="2173760"/>
            <a:chOff x="3199508" y="3154343"/>
            <a:chExt cx="6792906" cy="2174327"/>
          </a:xfrm>
          <a:solidFill>
            <a:schemeClr val="bg1">
              <a:lumMod val="9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7756634" y="3154343"/>
              <a:ext cx="2235780" cy="873335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chemeClr val="tx1"/>
                  </a:solidFill>
                  <a:ea typeface="Helvetica" charset="0"/>
                </a:rPr>
                <a:t>Explained deviance (R</a:t>
              </a:r>
              <a:r>
                <a:rPr lang="en-GB" sz="2000" baseline="30000" dirty="0">
                  <a:solidFill>
                    <a:schemeClr val="tx1"/>
                  </a:solidFill>
                  <a:ea typeface="Helvetica" charset="0"/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  <a:ea typeface="Helvetica" charset="0"/>
                </a:rPr>
                <a:t>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199508" y="5089103"/>
              <a:ext cx="2827787" cy="23956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1800"/>
            </a:p>
          </p:txBody>
        </p:sp>
        <p:cxnSp>
          <p:nvCxnSpPr>
            <p:cNvPr id="47" name="Elbow Connector 46"/>
            <p:cNvCxnSpPr>
              <a:cxnSpLocks/>
              <a:stCxn id="13" idx="2"/>
              <a:endCxn id="27" idx="3"/>
            </p:cNvCxnSpPr>
            <p:nvPr/>
          </p:nvCxnSpPr>
          <p:spPr>
            <a:xfrm rot="5400000">
              <a:off x="6860306" y="3194668"/>
              <a:ext cx="1181209" cy="2847228"/>
            </a:xfrm>
            <a:prstGeom prst="bentConnector2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1439116" y="1927245"/>
            <a:ext cx="69651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&gt; summary(M4)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Family: gaussian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Link function: identity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Formula: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So ~ s(De) + fID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Parametric coefficients: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            Estimate Std. Error t value Pr(&gt;|t|)   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(Intercept)   19.198      1.054  18.207  &lt; 2e-16 ***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fID13        -12.296      1.397  -8.801 7.59e-13 ***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---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Signif. codes:  0 ‘***’ 0.001 ‘**’ 0.01 ‘*’ 0.05 ‘.’ 0.1 ‘ ’ 1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Approximate significance of smooth terms: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        edf Ref.df     F  p-value   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s(De) 4.849  5.904 14.77 7.08e-12 ***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---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Signif. codes:  0 ‘***’ 0.001 ‘**’ 0.01 ‘*’ 0.05 ‘.’ 0.1 ‘ ’ 1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R-sq.(adj) =  0.695   Deviance explained = 71.9%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GCV = 38.802  Scale est. = 35.259    n = 75</a:t>
            </a:r>
          </a:p>
        </p:txBody>
      </p:sp>
    </p:spTree>
    <p:extLst>
      <p:ext uri="{BB962C8B-B14F-4D97-AF65-F5344CB8AC3E}">
        <p14:creationId xmlns:p14="http://schemas.microsoft.com/office/powerpoint/2010/main" val="3750162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GAMs Summary output</a:t>
            </a:r>
            <a:br>
              <a:rPr lang="en-US" b="1" dirty="0"/>
            </a:br>
            <a:r>
              <a:rPr lang="en-US" b="0" dirty="0"/>
              <a:t>How good is my model</a:t>
            </a:r>
            <a:endParaRPr lang="en-GB" b="0" dirty="0"/>
          </a:p>
        </p:txBody>
      </p:sp>
      <p:grpSp>
        <p:nvGrpSpPr>
          <p:cNvPr id="58" name="Group 57"/>
          <p:cNvGrpSpPr/>
          <p:nvPr/>
        </p:nvGrpSpPr>
        <p:grpSpPr>
          <a:xfrm>
            <a:off x="3848288" y="3428999"/>
            <a:ext cx="6791137" cy="2173760"/>
            <a:chOff x="3199508" y="3154343"/>
            <a:chExt cx="6792906" cy="2174327"/>
          </a:xfrm>
          <a:solidFill>
            <a:schemeClr val="bg1">
              <a:lumMod val="9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7756634" y="3154343"/>
              <a:ext cx="2235780" cy="873335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GB" sz="2000" dirty="0">
                  <a:solidFill>
                    <a:schemeClr val="tx1"/>
                  </a:solidFill>
                  <a:ea typeface="Helvetica" charset="0"/>
                </a:rPr>
                <a:t>Explained deviance (R</a:t>
              </a:r>
              <a:r>
                <a:rPr lang="en-GB" sz="2000" baseline="30000" dirty="0">
                  <a:solidFill>
                    <a:schemeClr val="tx1"/>
                  </a:solidFill>
                  <a:ea typeface="Helvetica" charset="0"/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  <a:ea typeface="Helvetica" charset="0"/>
                </a:rPr>
                <a:t>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199508" y="5089103"/>
              <a:ext cx="2827787" cy="23956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sz="1800"/>
            </a:p>
          </p:txBody>
        </p:sp>
        <p:cxnSp>
          <p:nvCxnSpPr>
            <p:cNvPr id="47" name="Elbow Connector 46"/>
            <p:cNvCxnSpPr>
              <a:cxnSpLocks/>
              <a:stCxn id="13" idx="2"/>
              <a:endCxn id="27" idx="3"/>
            </p:cNvCxnSpPr>
            <p:nvPr/>
          </p:nvCxnSpPr>
          <p:spPr>
            <a:xfrm rot="5400000">
              <a:off x="6860306" y="3194668"/>
              <a:ext cx="1181209" cy="2847228"/>
            </a:xfrm>
            <a:prstGeom prst="bentConnector2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1439116" y="1927245"/>
            <a:ext cx="69651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&gt; summary(M4)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Family: gaussian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Link function: identity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Formula: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So ~ s(De) + fID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Parametric coefficients: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            Estimate Std. Error t value Pr(&gt;|t|)   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(Intercept)   19.198      1.054  18.207  &lt; 2e-16 ***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fID13        -12.296      1.397  -8.801 7.59e-13 ***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---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Signif. codes:  0 ‘***’ 0.001 ‘**’ 0.01 ‘*’ 0.05 ‘.’ 0.1 ‘ ’ 1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Approximate significance of smooth terms: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        edf Ref.df     F  p-value    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s(De) 4.849  5.904 14.77 7.08e-12 ***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---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Signif. codes:  0 ‘***’ 0.001 ‘**’ 0.01 ‘*’ 0.05 ‘.’ 0.1 ‘ ’ 1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R-sq.(adj) =  0.695   Deviance explained = 71.9%</a:t>
            </a:r>
          </a:p>
          <a:p>
            <a:pPr>
              <a:lnSpc>
                <a:spcPct val="100000"/>
              </a:lnSpc>
            </a:pPr>
            <a:r>
              <a:rPr lang="is-IS" sz="1400" dirty="0">
                <a:solidFill>
                  <a:srgbClr val="0700FF"/>
                </a:solidFill>
                <a:latin typeface="Courier New" charset="0"/>
                <a:ea typeface="Courier New" charset="0"/>
                <a:cs typeface="Courier New" charset="0"/>
              </a:rPr>
              <a:t>GCV = 38.802  Scale est. = 35.259    n = 75</a:t>
            </a:r>
          </a:p>
        </p:txBody>
      </p:sp>
    </p:spTree>
    <p:extLst>
      <p:ext uri="{BB962C8B-B14F-4D97-AF65-F5344CB8AC3E}">
        <p14:creationId xmlns:p14="http://schemas.microsoft.com/office/powerpoint/2010/main" val="22024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Smoothing important aspects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5838" y="1373020"/>
            <a:ext cx="5108575" cy="457245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Smoothing functions have many applications.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238564" y="5945475"/>
            <a:ext cx="32186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>
                <a:latin typeface="Helvetica" charset="0"/>
              </a:rPr>
              <a:t>Plotted Data from Peake &amp; Quinn (1993)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CA378A-8A28-7D42-ADA3-E1CA1C3A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3" y="788989"/>
            <a:ext cx="5108574" cy="5108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EF34E7-4C85-C615-A376-0F73FB6DDC74}"/>
              </a:ext>
            </a:extLst>
          </p:cNvPr>
          <p:cNvSpPr txBox="1"/>
          <p:nvPr/>
        </p:nvSpPr>
        <p:spPr>
          <a:xfrm>
            <a:off x="1310687" y="3142519"/>
            <a:ext cx="4114800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Useful for graphically describing a relationship between two variables when we have no specific model in mind.</a:t>
            </a:r>
          </a:p>
        </p:txBody>
      </p:sp>
    </p:spTree>
    <p:extLst>
      <p:ext uri="{BB962C8B-B14F-4D97-AF65-F5344CB8AC3E}">
        <p14:creationId xmlns:p14="http://schemas.microsoft.com/office/powerpoint/2010/main" val="2841232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7DA55-4783-B484-C911-D0ABBCF4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Concurvity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66817-4F04-FA5D-6535-D01264F62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D715-FA63-5D4C-BA96-F2FE69AB74E8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B271700-647C-20CF-6047-A48215FAD8C3}"/>
              </a:ext>
            </a:extLst>
          </p:cNvPr>
          <p:cNvSpPr/>
          <p:nvPr/>
        </p:nvSpPr>
        <p:spPr bwMode="auto">
          <a:xfrm>
            <a:off x="5898840" y="1429102"/>
            <a:ext cx="5622600" cy="1413007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</a:t>
            </a:r>
            <a:r>
              <a:rPr kumimoji="0" lang="en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 a preditor a smoothed function of all other predictors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GB" sz="2400" dirty="0">
                <a:solidFill>
                  <a:schemeClr val="bg1"/>
                </a:solidFill>
              </a:rPr>
              <a:t>T</a:t>
            </a:r>
            <a:r>
              <a:rPr lang="en-NL" sz="2400" dirty="0">
                <a:solidFill>
                  <a:schemeClr val="bg1"/>
                </a:solidFill>
              </a:rPr>
              <a:t>hink of this a a </a:t>
            </a:r>
            <a:r>
              <a:rPr lang="en-NL" sz="2400" b="1" dirty="0">
                <a:solidFill>
                  <a:schemeClr val="bg1"/>
                </a:solidFill>
              </a:rPr>
              <a:t>Toletrance</a:t>
            </a:r>
            <a:r>
              <a:rPr lang="en-NL" sz="2400" dirty="0">
                <a:solidFill>
                  <a:schemeClr val="bg1"/>
                </a:solidFill>
              </a:rPr>
              <a:t> metric</a:t>
            </a:r>
            <a:endParaRPr kumimoji="0" lang="en-NL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87BA1-593E-074B-2E1A-8A7EA5C7AE10}"/>
              </a:ext>
            </a:extLst>
          </p:cNvPr>
          <p:cNvSpPr txBox="1"/>
          <p:nvPr/>
        </p:nvSpPr>
        <p:spPr>
          <a:xfrm>
            <a:off x="1950720" y="2848055"/>
            <a:ext cx="8822928" cy="15788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FF0000"/>
                </a:solidFill>
                <a:latin typeface="Courier" pitchFamily="2" charset="0"/>
              </a:rPr>
              <a:t>&gt; </a:t>
            </a:r>
            <a:r>
              <a:rPr lang="en-GB" sz="1800" dirty="0" err="1">
                <a:solidFill>
                  <a:srgbClr val="FF0000"/>
                </a:solidFill>
                <a:latin typeface="Courier" pitchFamily="2" charset="0"/>
              </a:rPr>
              <a:t>concurvity</a:t>
            </a:r>
            <a:r>
              <a:rPr lang="en-GB" sz="1800" dirty="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GB" sz="1800" dirty="0" err="1">
                <a:solidFill>
                  <a:srgbClr val="FF0000"/>
                </a:solidFill>
                <a:latin typeface="Courier" pitchFamily="2" charset="0"/>
              </a:rPr>
              <a:t>b,full</a:t>
            </a:r>
            <a:r>
              <a:rPr lang="en-GB" sz="1800" dirty="0">
                <a:solidFill>
                  <a:srgbClr val="FF0000"/>
                </a:solidFill>
                <a:latin typeface="Courier" pitchFamily="2" charset="0"/>
              </a:rPr>
              <a:t>=TRUE)</a:t>
            </a:r>
          </a:p>
          <a:p>
            <a:pPr marL="285750" indent="-285750">
              <a:lnSpc>
                <a:spcPct val="95000"/>
              </a:lnSpc>
              <a:buFont typeface="Wingdings" pitchFamily="2" charset="2"/>
              <a:buChar char="Ø"/>
            </a:pPr>
            <a:endParaRPr lang="en-GB" sz="1800" dirty="0">
              <a:solidFill>
                <a:srgbClr val="FF0000"/>
              </a:solidFill>
              <a:latin typeface="Courier" pitchFamily="2" charset="0"/>
            </a:endParaRP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                 para     s(x0)      s(x1)      s(x2)      s(x3)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worst    8.220171e-25 0.1775308 0.17171220 0.13176623 0.11661316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observed 8.220171e-25 0.1220149 0.08047866 0.05064313 0.04062785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estimate 8.220171e-25 0.1243112 0.09152190 0.04004836 0.04134264</a:t>
            </a:r>
            <a:endParaRPr lang="en-NL" sz="18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7C56B-34BD-AB70-D57E-6E98229519A2}"/>
              </a:ext>
            </a:extLst>
          </p:cNvPr>
          <p:cNvCxnSpPr>
            <a:cxnSpLocks/>
            <a:stCxn id="3" idx="1"/>
          </p:cNvCxnSpPr>
          <p:nvPr/>
        </p:nvCxnSpPr>
        <p:spPr bwMode="auto">
          <a:xfrm flipH="1">
            <a:off x="5035296" y="2135606"/>
            <a:ext cx="863544" cy="70650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50AEDA-CEAF-99D8-70CE-FBE049EA7C53}"/>
              </a:ext>
            </a:extLst>
          </p:cNvPr>
          <p:cNvSpPr/>
          <p:nvPr/>
        </p:nvSpPr>
        <p:spPr bwMode="auto">
          <a:xfrm>
            <a:off x="975360" y="4650410"/>
            <a:ext cx="2820527" cy="971557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Always loo at the worst case 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696AAE1-1924-9674-24CC-D9401FB9581D}"/>
              </a:ext>
            </a:extLst>
          </p:cNvPr>
          <p:cNvCxnSpPr>
            <a:cxnSpLocks/>
            <a:stCxn id="10" idx="0"/>
            <a:endCxn id="27" idx="1"/>
          </p:cNvCxnSpPr>
          <p:nvPr/>
        </p:nvCxnSpPr>
        <p:spPr bwMode="auto">
          <a:xfrm rot="16200000" flipV="1">
            <a:off x="1651342" y="3916128"/>
            <a:ext cx="904907" cy="563658"/>
          </a:xfrm>
          <a:prstGeom prst="bentConnector4">
            <a:avLst>
              <a:gd name="adj1" fmla="val 41363"/>
              <a:gd name="adj2" fmla="val 290755"/>
            </a:avLst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ED9539-920E-9AF6-FA45-083DFC969D08}"/>
              </a:ext>
            </a:extLst>
          </p:cNvPr>
          <p:cNvSpPr/>
          <p:nvPr/>
        </p:nvSpPr>
        <p:spPr bwMode="auto">
          <a:xfrm>
            <a:off x="5225602" y="4955563"/>
            <a:ext cx="5201236" cy="971557"/>
          </a:xfrm>
          <a:prstGeom prst="roundRect">
            <a:avLst/>
          </a:prstGeom>
          <a:solidFill>
            <a:schemeClr val="accent5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If any value is above 0.8 there is an issue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DF1278-AF4E-3CF5-0FDA-C2924132302D}"/>
              </a:ext>
            </a:extLst>
          </p:cNvPr>
          <p:cNvSpPr/>
          <p:nvPr/>
        </p:nvSpPr>
        <p:spPr bwMode="auto">
          <a:xfrm>
            <a:off x="4926564" y="3299231"/>
            <a:ext cx="5799312" cy="1205156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DE755C-8AC2-F0DE-21BB-D41D90D80353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 bwMode="auto">
          <a:xfrm flipV="1">
            <a:off x="7826220" y="4504387"/>
            <a:ext cx="0" cy="451176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85B6430-CC05-4435-1287-B4CDF14A6CF5}"/>
              </a:ext>
            </a:extLst>
          </p:cNvPr>
          <p:cNvSpPr/>
          <p:nvPr/>
        </p:nvSpPr>
        <p:spPr bwMode="auto">
          <a:xfrm>
            <a:off x="1821966" y="3589197"/>
            <a:ext cx="945772" cy="312612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NL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90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7DA55-4783-B484-C911-D0ABBCF4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Concurvity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66817-4F04-FA5D-6535-D01264F62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D715-FA63-5D4C-BA96-F2FE69AB74E8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B271700-647C-20CF-6047-A48215FAD8C3}"/>
              </a:ext>
            </a:extLst>
          </p:cNvPr>
          <p:cNvSpPr/>
          <p:nvPr/>
        </p:nvSpPr>
        <p:spPr bwMode="auto">
          <a:xfrm>
            <a:off x="6471864" y="980728"/>
            <a:ext cx="5622600" cy="1413007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</a:t>
            </a:r>
            <a:r>
              <a:rPr kumimoji="0" lang="en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 a preditor a smoothed function of anothe</a:t>
            </a: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r</a:t>
            </a:r>
            <a:r>
              <a:rPr kumimoji="0" lang="en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predictor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GB" sz="2400" dirty="0">
                <a:solidFill>
                  <a:schemeClr val="bg1"/>
                </a:solidFill>
              </a:rPr>
              <a:t>T</a:t>
            </a:r>
            <a:r>
              <a:rPr lang="en-NL" sz="2400" dirty="0">
                <a:solidFill>
                  <a:schemeClr val="bg1"/>
                </a:solidFill>
              </a:rPr>
              <a:t>hink of this as correlation testes</a:t>
            </a:r>
            <a:endParaRPr kumimoji="0" lang="en-NL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87BA1-593E-074B-2E1A-8A7EA5C7AE10}"/>
              </a:ext>
            </a:extLst>
          </p:cNvPr>
          <p:cNvSpPr txBox="1"/>
          <p:nvPr/>
        </p:nvSpPr>
        <p:spPr>
          <a:xfrm>
            <a:off x="1462949" y="1770181"/>
            <a:ext cx="9650078" cy="36840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FF0000"/>
                </a:solidFill>
                <a:latin typeface="Courier" pitchFamily="2" charset="0"/>
              </a:rPr>
              <a:t>&gt; </a:t>
            </a:r>
            <a:r>
              <a:rPr lang="en-GB" sz="1800" dirty="0" err="1">
                <a:solidFill>
                  <a:srgbClr val="FF0000"/>
                </a:solidFill>
                <a:latin typeface="Courier" pitchFamily="2" charset="0"/>
              </a:rPr>
              <a:t>concurvity</a:t>
            </a:r>
            <a:r>
              <a:rPr lang="en-GB" sz="1800" dirty="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GB" sz="1800" dirty="0" err="1">
                <a:solidFill>
                  <a:srgbClr val="FF0000"/>
                </a:solidFill>
                <a:latin typeface="Courier" pitchFamily="2" charset="0"/>
              </a:rPr>
              <a:t>b,full</a:t>
            </a:r>
            <a:r>
              <a:rPr lang="en-GB" sz="1800" dirty="0">
                <a:solidFill>
                  <a:srgbClr val="FF0000"/>
                </a:solidFill>
                <a:latin typeface="Courier" pitchFamily="2" charset="0"/>
              </a:rPr>
              <a:t>=FALSE)</a:t>
            </a:r>
          </a:p>
          <a:p>
            <a:pPr>
              <a:lnSpc>
                <a:spcPct val="95000"/>
              </a:lnSpc>
            </a:pPr>
            <a:endParaRPr lang="en-GB" sz="1800" dirty="0">
              <a:solidFill>
                <a:srgbClr val="FF0000"/>
              </a:solidFill>
              <a:latin typeface="Courier" pitchFamily="2" charset="0"/>
            </a:endParaRP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$worst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              para        s(x0)        s(x1)        s(x2)        s(x3)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para  1.000000e+00 1.088686e-26 7.108965e-25 1.080608e-26 3.158109e-26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s(x0) 1.071690e-26 1.000000e+00 1.167958e-01 7.279796e-02 6.536876e-02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s(x1) 7.127312e-25 1.167958e-01 1.000000e+00 5.818683e-02 6.533586e-02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s(x2) 1.068637e-26 7.279796e-02 5.818683e-02 1.000000e+00 5.848944e-02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s(x3) 3.114202e-26 6.536876e-02 6.533586e-02 5.848944e-02 1.000000e+00</a:t>
            </a:r>
          </a:p>
          <a:p>
            <a:pPr>
              <a:lnSpc>
                <a:spcPct val="95000"/>
              </a:lnSpc>
            </a:pPr>
            <a:endParaRPr lang="en-GB" sz="1800" dirty="0">
              <a:solidFill>
                <a:srgbClr val="0000FF"/>
              </a:solidFill>
              <a:latin typeface="Courier" pitchFamily="2" charset="0"/>
            </a:endParaRP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$observed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...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$estimate</a:t>
            </a:r>
          </a:p>
          <a:p>
            <a:pPr>
              <a:lnSpc>
                <a:spcPct val="95000"/>
              </a:lnSpc>
            </a:pPr>
            <a:r>
              <a:rPr lang="en-GB" sz="1800" dirty="0">
                <a:solidFill>
                  <a:srgbClr val="0000FF"/>
                </a:solidFill>
                <a:latin typeface="Courier" pitchFamily="2" charset="0"/>
              </a:rPr>
              <a:t>...</a:t>
            </a:r>
            <a:endParaRPr lang="en-NL" sz="18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7C56B-34BD-AB70-D57E-6E98229519A2}"/>
              </a:ext>
            </a:extLst>
          </p:cNvPr>
          <p:cNvCxnSpPr>
            <a:cxnSpLocks/>
            <a:stCxn id="3" idx="1"/>
          </p:cNvCxnSpPr>
          <p:nvPr/>
        </p:nvCxnSpPr>
        <p:spPr bwMode="auto">
          <a:xfrm flipH="1">
            <a:off x="4926564" y="1687232"/>
            <a:ext cx="1545300" cy="82949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50AEDA-CEAF-99D8-70CE-FBE049EA7C53}"/>
              </a:ext>
            </a:extLst>
          </p:cNvPr>
          <p:cNvSpPr/>
          <p:nvPr/>
        </p:nvSpPr>
        <p:spPr bwMode="auto">
          <a:xfrm>
            <a:off x="1060614" y="5468504"/>
            <a:ext cx="2820527" cy="971557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Always loo at the worst case 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696AAE1-1924-9674-24CC-D9401FB9581D}"/>
              </a:ext>
            </a:extLst>
          </p:cNvPr>
          <p:cNvCxnSpPr>
            <a:cxnSpLocks/>
            <a:stCxn id="10" idx="1"/>
            <a:endCxn id="26" idx="1"/>
          </p:cNvCxnSpPr>
          <p:nvPr/>
        </p:nvCxnSpPr>
        <p:spPr bwMode="auto">
          <a:xfrm rot="10800000" flipH="1">
            <a:off x="1060614" y="2452783"/>
            <a:ext cx="359016" cy="3501501"/>
          </a:xfrm>
          <a:prstGeom prst="bentConnector3">
            <a:avLst>
              <a:gd name="adj1" fmla="val -63674"/>
            </a:avLst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ED9539-920E-9AF6-FA45-083DFC969D08}"/>
              </a:ext>
            </a:extLst>
          </p:cNvPr>
          <p:cNvSpPr/>
          <p:nvPr/>
        </p:nvSpPr>
        <p:spPr bwMode="auto">
          <a:xfrm>
            <a:off x="4966019" y="4968487"/>
            <a:ext cx="5201236" cy="971557"/>
          </a:xfrm>
          <a:prstGeom prst="roundRect">
            <a:avLst/>
          </a:prstGeom>
          <a:solidFill>
            <a:schemeClr val="accent5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If any value is above 0.8 there is an issue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DF1278-AF4E-3CF5-0FDA-C2924132302D}"/>
              </a:ext>
            </a:extLst>
          </p:cNvPr>
          <p:cNvSpPr/>
          <p:nvPr/>
        </p:nvSpPr>
        <p:spPr bwMode="auto">
          <a:xfrm>
            <a:off x="4020249" y="2777653"/>
            <a:ext cx="7092777" cy="1413007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NL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DE755C-8AC2-F0DE-21BB-D41D90D80353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 bwMode="auto">
          <a:xfrm flipV="1">
            <a:off x="7566637" y="4190660"/>
            <a:ext cx="1" cy="777827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22B24BF-398D-1A0B-A8C5-705CC1CC5C82}"/>
              </a:ext>
            </a:extLst>
          </p:cNvPr>
          <p:cNvSpPr/>
          <p:nvPr/>
        </p:nvSpPr>
        <p:spPr bwMode="auto">
          <a:xfrm>
            <a:off x="1419630" y="2296476"/>
            <a:ext cx="945772" cy="312612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NL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0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C6BF5-80EE-6C94-88AC-5A176C195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We aim for a balance between fit and parsimony.</a:t>
            </a:r>
          </a:p>
          <a:p>
            <a:endParaRPr lang="en-GB" sz="2400" dirty="0"/>
          </a:p>
          <a:p>
            <a:r>
              <a:rPr lang="en-GB" sz="2400" dirty="0"/>
              <a:t>​In applied research, we seek the set of covariates with the strongest effects on the response variable.</a:t>
            </a:r>
          </a:p>
          <a:p>
            <a:endParaRPr lang="en-GB" sz="2400" dirty="0"/>
          </a:p>
          <a:p>
            <a:r>
              <a:rPr lang="en-GB" sz="2400" dirty="0"/>
              <a:t>But we also…</a:t>
            </a:r>
          </a:p>
          <a:p>
            <a:endParaRPr lang="en-GB" sz="2400" dirty="0"/>
          </a:p>
          <a:p>
            <a:r>
              <a:rPr lang="en-GB" sz="2400" dirty="0"/>
              <a:t>Seek a subset of covariates that improves </a:t>
            </a:r>
            <a:r>
              <a:rPr lang="en-GB" sz="2400" i="1" dirty="0"/>
              <a:t>interpretability</a:t>
            </a:r>
            <a:r>
              <a:rPr lang="en-GB" sz="2400" dirty="0"/>
              <a:t> and </a:t>
            </a:r>
            <a:r>
              <a:rPr lang="en-GB" sz="2400" i="1" dirty="0"/>
              <a:t>prediction accuracy.</a:t>
            </a:r>
          </a:p>
        </p:txBody>
      </p:sp>
    </p:spTree>
    <p:extLst>
      <p:ext uri="{BB962C8B-B14F-4D97-AF65-F5344CB8AC3E}">
        <p14:creationId xmlns:p14="http://schemas.microsoft.com/office/powerpoint/2010/main" val="878105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FC8B-1D25-A3A0-97AF-67F47EA9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all boils down to testing changes in deviance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FFD5D50-2356-3EEE-94B5-377BD8C0FE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GB" sz="2400" dirty="0"/>
                  <a:t>Again, you are comparing a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GB" sz="2400" dirty="0"/>
                  <a:t>Saturated  </a:t>
                </a:r>
                <a:r>
                  <a:rPr lang="en-GB" sz="2400" dirty="0">
                    <a:sym typeface="Wingdings" pitchFamily="2" charset="2"/>
                  </a:rPr>
                  <a:t>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mr-IN" sz="2400" i="1">
                        <a:solidFill>
                          <a:schemeClr val="tx1"/>
                        </a:solidFill>
                        <a:latin typeface="Cambria Math" charset="0"/>
                      </a:rPr>
                      <m:t>…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/>
              </a:p>
              <a:p>
                <a:pPr algn="ctr">
                  <a:spcAft>
                    <a:spcPts val="600"/>
                  </a:spcAft>
                </a:pPr>
                <a:r>
                  <a:rPr lang="en-GB" sz="2400" dirty="0"/>
                  <a:t>Vs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GB" sz="2400" dirty="0"/>
                  <a:t>Reduced model </a:t>
                </a:r>
                <a:r>
                  <a:rPr lang="en-GB" sz="2400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ea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endParaRPr lang="en-GB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FFD5D50-2356-3EEE-94B5-377BD8C0F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61" t="-25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6AEBD-1E81-DF31-17D0-447049B1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1E8B-AC65-8341-BC96-41B01959B84D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F902F4-FDC2-AF3B-13B4-B8AE82F42FF7}"/>
              </a:ext>
            </a:extLst>
          </p:cNvPr>
          <p:cNvSpPr/>
          <p:nvPr/>
        </p:nvSpPr>
        <p:spPr bwMode="auto">
          <a:xfrm>
            <a:off x="1911745" y="4229100"/>
            <a:ext cx="8365333" cy="1721645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You are testing for a significant change in the deviance of the model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using a </a:t>
            </a:r>
            <a:r>
              <a:rPr kumimoji="0" lang="en-GB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log-likelihood ratio test </a:t>
            </a:r>
          </a:p>
        </p:txBody>
      </p:sp>
    </p:spTree>
    <p:extLst>
      <p:ext uri="{BB962C8B-B14F-4D97-AF65-F5344CB8AC3E}">
        <p14:creationId xmlns:p14="http://schemas.microsoft.com/office/powerpoint/2010/main" val="3485439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742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Expanding GAMs – Beyond the Gaussian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C6BF5-80EE-6C94-88AC-5A176C195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2400" dirty="0"/>
              <a:t>​You can use GAMS to model processes related to traditional GLMM families</a:t>
            </a:r>
          </a:p>
          <a:p>
            <a:pPr lvl="1">
              <a:spcAft>
                <a:spcPts val="600"/>
              </a:spcAft>
            </a:pPr>
            <a:r>
              <a:rPr lang="en-GB" sz="2400" dirty="0"/>
              <a:t>Poisson</a:t>
            </a:r>
          </a:p>
          <a:p>
            <a:pPr lvl="1">
              <a:spcAft>
                <a:spcPts val="600"/>
              </a:spcAft>
            </a:pPr>
            <a:r>
              <a:rPr lang="en-GB" sz="2400" dirty="0"/>
              <a:t>Gamma</a:t>
            </a:r>
          </a:p>
          <a:p>
            <a:pPr lvl="1">
              <a:spcAft>
                <a:spcPts val="600"/>
              </a:spcAft>
            </a:pPr>
            <a:r>
              <a:rPr lang="en-GB" sz="2400" dirty="0"/>
              <a:t>Gaussian</a:t>
            </a:r>
          </a:p>
          <a:p>
            <a:pPr lvl="1">
              <a:spcAft>
                <a:spcPts val="600"/>
              </a:spcAft>
            </a:pPr>
            <a:r>
              <a:rPr lang="en-GB" sz="2400" dirty="0"/>
              <a:t>Binomial</a:t>
            </a:r>
          </a:p>
          <a:p>
            <a:pPr>
              <a:spcAft>
                <a:spcPts val="600"/>
              </a:spcAft>
            </a:pPr>
            <a:r>
              <a:rPr lang="en-GB" sz="2400" b="1" dirty="0"/>
              <a:t>Why?</a:t>
            </a:r>
          </a:p>
          <a:p>
            <a:pPr lvl="1">
              <a:spcAft>
                <a:spcPts val="600"/>
              </a:spcAft>
            </a:pPr>
            <a:r>
              <a:rPr lang="en-GB" sz="2400" dirty="0"/>
              <a:t>GAMS are fancy GLMM </a:t>
            </a:r>
            <a:r>
              <a:rPr lang="en-GB" sz="2400" dirty="0">
                <a:sym typeface="Wingdings" pitchFamily="2" charset="2"/>
              </a:rPr>
              <a:t> So you need to adjust for the “family” type when specifying your model</a:t>
            </a:r>
          </a:p>
          <a:p>
            <a:pPr lvl="1">
              <a:spcAft>
                <a:spcPts val="600"/>
              </a:spcAf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39891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D8030-0FDC-EFBC-4921-C3A39406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F4D70-3E70-8549-B2D8-BD6B5786CA30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A3E38-B4F8-A043-85F5-39EC528E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18" y="315913"/>
            <a:ext cx="9328149" cy="5667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295C97-1E9A-7C15-2BC1-427F6CCD30B8}"/>
              </a:ext>
            </a:extLst>
          </p:cNvPr>
          <p:cNvSpPr txBox="1"/>
          <p:nvPr/>
        </p:nvSpPr>
        <p:spPr>
          <a:xfrm>
            <a:off x="8220559" y="6161553"/>
            <a:ext cx="2757165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Thanks Gavin Simpson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https://</a:t>
            </a:r>
            <a:r>
              <a:rPr lang="en-GB" sz="1600" dirty="0" err="1">
                <a:latin typeface="+mn-lt"/>
              </a:rPr>
              <a:t>gavinsimpson.github.io</a:t>
            </a: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8500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Expanding GAMs – Beyond the Gaussian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C6BF5-80EE-6C94-88AC-5A176C195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2400" dirty="0"/>
              <a:t>GAMS have expanded to other ”families”</a:t>
            </a:r>
          </a:p>
          <a:p>
            <a:pPr lvl="2">
              <a:spcAft>
                <a:spcPts val="600"/>
              </a:spcAft>
            </a:pPr>
            <a:r>
              <a:rPr lang="en-GB" dirty="0"/>
              <a:t>Negative binomial</a:t>
            </a:r>
          </a:p>
          <a:p>
            <a:pPr lvl="2">
              <a:spcAft>
                <a:spcPts val="600"/>
              </a:spcAft>
            </a:pPr>
            <a:r>
              <a:rPr lang="en-GB" dirty="0"/>
              <a:t>Zero-inflated</a:t>
            </a:r>
          </a:p>
          <a:p>
            <a:pPr lvl="2">
              <a:spcAft>
                <a:spcPts val="600"/>
              </a:spcAft>
            </a:pPr>
            <a:r>
              <a:rPr lang="en-GB" dirty="0"/>
              <a:t>Multivariate normal data</a:t>
            </a:r>
          </a:p>
          <a:p>
            <a:pPr lvl="2">
              <a:spcAft>
                <a:spcPts val="600"/>
              </a:spcAft>
            </a:pPr>
            <a:r>
              <a:rPr lang="en-GB" dirty="0"/>
              <a:t>Ordered and unordered categorical data</a:t>
            </a:r>
          </a:p>
          <a:p>
            <a:pPr lvl="1">
              <a:spcAft>
                <a:spcPts val="600"/>
              </a:spcAf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28881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83A08-E0BB-720F-9303-277DBA48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7C679-1EF0-5542-891A-AC10A6EB6B87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6F84AFA-F3EB-56E6-8202-BD23237DA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6" y="150018"/>
            <a:ext cx="9899752" cy="6015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D50C66-10AF-05B1-0AB6-619827E17134}"/>
              </a:ext>
            </a:extLst>
          </p:cNvPr>
          <p:cNvSpPr txBox="1"/>
          <p:nvPr/>
        </p:nvSpPr>
        <p:spPr>
          <a:xfrm>
            <a:off x="8220559" y="6161553"/>
            <a:ext cx="2757165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Thanks Gavin Simpson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https://</a:t>
            </a:r>
            <a:r>
              <a:rPr lang="en-GB" sz="1600" dirty="0" err="1">
                <a:latin typeface="+mn-lt"/>
              </a:rPr>
              <a:t>gavinsimpson.github.io</a:t>
            </a: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752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Smoothing important aspects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5838" y="1373020"/>
            <a:ext cx="5108575" cy="457245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Smoothing functions have many applications.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238564" y="5945475"/>
            <a:ext cx="32186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>
                <a:latin typeface="Helvetica" charset="0"/>
              </a:rPr>
              <a:t>Plotted Data from Peake &amp; Quinn (1993)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F34E7-4C85-C615-A376-0F73FB6DDC74}"/>
              </a:ext>
            </a:extLst>
          </p:cNvPr>
          <p:cNvSpPr txBox="1"/>
          <p:nvPr/>
        </p:nvSpPr>
        <p:spPr>
          <a:xfrm>
            <a:off x="1310687" y="3142519"/>
            <a:ext cx="4114800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Diagnostic method to check the suitability of a linear model or help us decide which form of the nonlinear model might be appropriate.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27EAE-6B17-2332-A541-A539F08A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788989"/>
            <a:ext cx="5108574" cy="51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84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finish?</a:t>
            </a:r>
          </a:p>
        </p:txBody>
      </p:sp>
    </p:spTree>
    <p:extLst>
      <p:ext uri="{BB962C8B-B14F-4D97-AF65-F5344CB8AC3E}">
        <p14:creationId xmlns:p14="http://schemas.microsoft.com/office/powerpoint/2010/main" val="328568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814C15-1E7E-A143-A182-08625375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FF583-E40C-0041-9118-F36996851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When the linear-parametric way can not find a </a:t>
            </a:r>
            <a:r>
              <a:rPr lang="en-GB" sz="2400" dirty="0"/>
              <a:t>good-fit </a:t>
            </a:r>
            <a:r>
              <a:rPr lang="en-US" sz="2400" dirty="0"/>
              <a:t>we should use alternative regression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 alternative to polynomial regression approaches is:</a:t>
            </a:r>
          </a:p>
          <a:p>
            <a:pPr indent="-180000" algn="ctr">
              <a:buNone/>
            </a:pPr>
            <a:r>
              <a:rPr lang="en-US" sz="3200" b="1" dirty="0"/>
              <a:t>General Additive Models</a:t>
            </a:r>
            <a:r>
              <a:rPr lang="en-US" sz="3200" dirty="0"/>
              <a:t>: GAM.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GAMs:</a:t>
            </a:r>
          </a:p>
          <a:p>
            <a:pPr marL="889200" lvl="1" indent="-457200"/>
            <a:r>
              <a:rPr lang="en-GB" sz="2400" dirty="0"/>
              <a:t>Are GLMMs plus some extra wiggles.</a:t>
            </a:r>
          </a:p>
          <a:p>
            <a:pPr marL="889200" lvl="1" indent="-457200"/>
            <a:r>
              <a:rPr lang="en-US" sz="2400" dirty="0"/>
              <a:t>Allow to model Non-linearity in the data easily Via the use of spline functions </a:t>
            </a:r>
            <a:r>
              <a:rPr lang="en-US" sz="2400" dirty="0">
                <a:sym typeface="Wingdings" pitchFamily="2" charset="2"/>
              </a:rPr>
              <a:t> GAM</a:t>
            </a:r>
          </a:p>
          <a:p>
            <a:pPr marL="889200" lvl="1" indent="-457200"/>
            <a:r>
              <a:rPr lang="en-US" sz="2400" dirty="0"/>
              <a:t>Extend the range of application of </a:t>
            </a:r>
            <a:r>
              <a:rPr lang="en-US" sz="2400" dirty="0" err="1"/>
              <a:t>generalised</a:t>
            </a:r>
            <a:r>
              <a:rPr lang="en-US" sz="2400" dirty="0"/>
              <a:t> linear models (</a:t>
            </a:r>
            <a:r>
              <a:rPr lang="en-US" sz="2400" dirty="0" err="1"/>
              <a:t>glm</a:t>
            </a:r>
            <a:r>
              <a:rPr lang="en-US" sz="2400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34668-A6F7-1A43-B549-B1A1520B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7504-9258-B045-889C-1DFCDD3A1A20}" type="datetime1">
              <a:rPr lang="en-GB" smtClean="0"/>
              <a:t>22/09/2022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751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98180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Smoothing important aspects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5838" y="1373020"/>
            <a:ext cx="5108575" cy="457245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Smoothing functions have many applications.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238564" y="5945475"/>
            <a:ext cx="32186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>
                <a:latin typeface="Helvetica" charset="0"/>
              </a:rPr>
              <a:t>Plotted Data from Peake &amp; Quinn (1993)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F34E7-4C85-C615-A376-0F73FB6DDC74}"/>
              </a:ext>
            </a:extLst>
          </p:cNvPr>
          <p:cNvSpPr txBox="1"/>
          <p:nvPr/>
        </p:nvSpPr>
        <p:spPr>
          <a:xfrm>
            <a:off x="1310687" y="3511850"/>
            <a:ext cx="4114800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Tool for modelling and prediction as part of </a:t>
            </a:r>
            <a:r>
              <a:rPr lang="en-US" sz="2400" dirty="0" err="1">
                <a:solidFill>
                  <a:schemeClr val="bg1"/>
                </a:solidFill>
              </a:rPr>
              <a:t>generalised</a:t>
            </a:r>
            <a:r>
              <a:rPr lang="en-US" sz="2400" dirty="0">
                <a:solidFill>
                  <a:schemeClr val="bg1"/>
                </a:solidFill>
              </a:rPr>
              <a:t> additive models.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BF5F67-87B5-95DA-191B-CE4B8777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3913" y="791076"/>
            <a:ext cx="5108574" cy="510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928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646" y="1076121"/>
            <a:ext cx="7217533" cy="50522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Smoothing algorithms menu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2265" y="5666730"/>
            <a:ext cx="269831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>
                <a:latin typeface="Helvetica" charset="0"/>
              </a:rPr>
              <a:t>Plotted Data from Peake &amp; Quinn (1993) [Week2 - Part 1]</a:t>
            </a:r>
          </a:p>
        </p:txBody>
      </p:sp>
    </p:spTree>
    <p:extLst>
      <p:ext uri="{BB962C8B-B14F-4D97-AF65-F5344CB8AC3E}">
        <p14:creationId xmlns:p14="http://schemas.microsoft.com/office/powerpoint/2010/main" val="145120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85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3186</Words>
  <Application>Microsoft Macintosh PowerPoint</Application>
  <PresentationFormat>Custom</PresentationFormat>
  <Paragraphs>529</Paragraphs>
  <Slides>62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Arial</vt:lpstr>
      <vt:lpstr>AU Passata</vt:lpstr>
      <vt:lpstr>AU Passata Light</vt:lpstr>
      <vt:lpstr>AU Peto</vt:lpstr>
      <vt:lpstr>Calibri</vt:lpstr>
      <vt:lpstr>Cambria Math</vt:lpstr>
      <vt:lpstr>Courier</vt:lpstr>
      <vt:lpstr>Courier New</vt:lpstr>
      <vt:lpstr>Fira Sans</vt:lpstr>
      <vt:lpstr>Georgia</vt:lpstr>
      <vt:lpstr>Helvetica</vt:lpstr>
      <vt:lpstr>Wingdings</vt:lpstr>
      <vt:lpstr>Wingdings 3</vt:lpstr>
      <vt:lpstr>AU 16:9</vt:lpstr>
      <vt:lpstr>GENERALIZED ADDITIVE MODELS</vt:lpstr>
      <vt:lpstr>mixed effect models What we will talk about today</vt:lpstr>
      <vt:lpstr>PowerPoint Presentation</vt:lpstr>
      <vt:lpstr>Non-parametric smoothers are…</vt:lpstr>
      <vt:lpstr>Smoothing important aspects</vt:lpstr>
      <vt:lpstr>Smoothing important aspects</vt:lpstr>
      <vt:lpstr>Smoothing important aspects</vt:lpstr>
      <vt:lpstr>Smoothing algorithms menu</vt:lpstr>
      <vt:lpstr>PowerPoint Presentation</vt:lpstr>
      <vt:lpstr>Dealing with non-linearities and complex effects</vt:lpstr>
      <vt:lpstr>Generalized Additive Models as an alternative</vt:lpstr>
      <vt:lpstr>Why not Polynomials?</vt:lpstr>
      <vt:lpstr>PowerPoint Presentation</vt:lpstr>
      <vt:lpstr>Generalized Additive Models (GAMs)</vt:lpstr>
      <vt:lpstr>Generalized Additive Models (GAMs)</vt:lpstr>
      <vt:lpstr>Generalized Additive Models (GAMs)</vt:lpstr>
      <vt:lpstr>Collinearity and Concurvity</vt:lpstr>
      <vt:lpstr>Collinearity and Concurvity</vt:lpstr>
      <vt:lpstr>Collinearity and Concurvity</vt:lpstr>
      <vt:lpstr>Generalized Additive Models (GAMs)</vt:lpstr>
      <vt:lpstr>Generalized Additive Models (GAMs)</vt:lpstr>
      <vt:lpstr>Splines –Smoothing algorithms</vt:lpstr>
      <vt:lpstr>Weight basis functions ⇨ spline</vt:lpstr>
      <vt:lpstr>Generalized Additive Models (GAMs)</vt:lpstr>
      <vt:lpstr>why use smoothing functions?</vt:lpstr>
      <vt:lpstr>PowerPoint Presentation</vt:lpstr>
      <vt:lpstr>Generalized Additive Models The hard part</vt:lpstr>
      <vt:lpstr>Generalized Additive Models The hard part</vt:lpstr>
      <vt:lpstr>Generalized Additive Models The hard part</vt:lpstr>
      <vt:lpstr>Generalized Additive Models The two packages</vt:lpstr>
      <vt:lpstr>Generalized Additive Models The two packages</vt:lpstr>
      <vt:lpstr>PowerPoint Presentation</vt:lpstr>
      <vt:lpstr>Setting up your splines/smoothers</vt:lpstr>
      <vt:lpstr>Picking you smoother</vt:lpstr>
      <vt:lpstr>Picking the right wiggliness</vt:lpstr>
      <vt:lpstr>But hey, isn’t this overfitting?</vt:lpstr>
      <vt:lpstr>How the “smoothing” is done </vt:lpstr>
      <vt:lpstr>PowerPoint Presentation</vt:lpstr>
      <vt:lpstr>Interactions in GAMS</vt:lpstr>
      <vt:lpstr>Interactions in GAMS</vt:lpstr>
      <vt:lpstr>PowerPoint Presentation</vt:lpstr>
      <vt:lpstr>Model check</vt:lpstr>
      <vt:lpstr>Right functional form ? </vt:lpstr>
      <vt:lpstr>GAMs Summary output How good is my smoothing</vt:lpstr>
      <vt:lpstr>p values for smooths</vt:lpstr>
      <vt:lpstr>GAMs Summary output p-values</vt:lpstr>
      <vt:lpstr>Diagnostic plots</vt:lpstr>
      <vt:lpstr>GAMs Summary output How good is my model</vt:lpstr>
      <vt:lpstr>GAMs Summary output How good is my model</vt:lpstr>
      <vt:lpstr>Concurvity</vt:lpstr>
      <vt:lpstr>Concurvity</vt:lpstr>
      <vt:lpstr>PowerPoint Presentation</vt:lpstr>
      <vt:lpstr>Model selection</vt:lpstr>
      <vt:lpstr>It all boils down to testing changes in deviance </vt:lpstr>
      <vt:lpstr>PowerPoint Presentation</vt:lpstr>
      <vt:lpstr>Expanding GAMs – Beyond the Gaussian models</vt:lpstr>
      <vt:lpstr>PowerPoint Presentation</vt:lpstr>
      <vt:lpstr>Expanding GAMs – Beyond the Gaussian models</vt:lpstr>
      <vt:lpstr>PowerPoint Presentation</vt:lpstr>
      <vt:lpstr>PowerPoint Presentation</vt:lpstr>
      <vt:lpstr>In summary…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2018-10-23T07:34:31Z</cp:lastPrinted>
  <dcterms:modified xsi:type="dcterms:W3CDTF">2022-09-22T08:33:50Z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